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Helvetica Neue"/>
      <p:regular r:id="rId34"/>
      <p:bold r:id="rId35"/>
      <p:italic r:id="rId36"/>
      <p:boldItalic r:id="rId37"/>
    </p:embeddedFont>
    <p:embeddedFont>
      <p:font typeface="Helvetica Neue Light"/>
      <p:regular r:id="rId38"/>
      <p:bold r:id="rId39"/>
      <p:italic r:id="rId40"/>
      <p:boldItalic r:id="rId41"/>
    </p:embeddedFon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italic.fntdata"/><Relationship Id="rId20" Type="http://schemas.openxmlformats.org/officeDocument/2006/relationships/slide" Target="slides/slide15.xml"/><Relationship Id="rId42" Type="http://schemas.openxmlformats.org/officeDocument/2006/relationships/font" Target="fonts/RobotoMono-regular.fntdata"/><Relationship Id="rId41" Type="http://schemas.openxmlformats.org/officeDocument/2006/relationships/font" Target="fonts/HelveticaNeueLight-boldItalic.fntdata"/><Relationship Id="rId22" Type="http://schemas.openxmlformats.org/officeDocument/2006/relationships/slide" Target="slides/slide17.xml"/><Relationship Id="rId44" Type="http://schemas.openxmlformats.org/officeDocument/2006/relationships/font" Target="fonts/RobotoMono-italic.fntdata"/><Relationship Id="rId21" Type="http://schemas.openxmlformats.org/officeDocument/2006/relationships/slide" Target="slides/slide16.xml"/><Relationship Id="rId43" Type="http://schemas.openxmlformats.org/officeDocument/2006/relationships/font" Target="fonts/RobotoMon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39" Type="http://schemas.openxmlformats.org/officeDocument/2006/relationships/font" Target="fonts/HelveticaNeueLight-bold.fntdata"/><Relationship Id="rId16" Type="http://schemas.openxmlformats.org/officeDocument/2006/relationships/slide" Target="slides/slide11.xml"/><Relationship Id="rId38" Type="http://schemas.openxmlformats.org/officeDocument/2006/relationships/font" Target="fonts/HelveticaNeueLigh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3f6941ff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3f6941ff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3f6941ff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3f6941ff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3f6941ff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3f6941ff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3f6941ff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3f6941ff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756de12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756de12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756de12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756de12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2bfc093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2bfc093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2bfc0930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2bfc0930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2bfc0930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2bfc0930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2bfc093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2bfc093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86643aa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86643aa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2bfc0930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2bfc0930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2bfc0930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2bfc0930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2bfc0930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2bfc0930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7adf314c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7adf314c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2bfc0930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2bfc0930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7adf314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7adf314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7adf314c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7adf314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7adf314c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7adf314c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7adf314c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7adf314c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86643aa7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86643aa7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86643aa7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86643aa7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3f6941f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3f6941f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3f6941f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3f6941f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3f6941f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3f6941f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3f6941ff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3f6941ff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3f6941ff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3f6941ff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7" name="Google Shape;17;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600"/>
              <a:buNone/>
              <a:defRPr/>
            </a:lvl1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30200" lvl="0" marL="457200" algn="ctr">
              <a:spcBef>
                <a:spcPts val="0"/>
              </a:spcBef>
              <a:spcAft>
                <a:spcPts val="0"/>
              </a:spcAft>
              <a:buSzPts val="16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311700" y="609600"/>
            <a:ext cx="4806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4"/>
          <p:cNvSpPr txBox="1"/>
          <p:nvPr>
            <p:ph idx="1" type="body"/>
          </p:nvPr>
        </p:nvSpPr>
        <p:spPr>
          <a:xfrm>
            <a:off x="299775" y="1144575"/>
            <a:ext cx="8520600" cy="3416400"/>
          </a:xfrm>
          <a:prstGeom prst="rect">
            <a:avLst/>
          </a:prstGeom>
        </p:spPr>
        <p:txBody>
          <a:bodyPr anchorCtr="0" anchor="t" bIns="91425" lIns="91425" spcFirstLastPara="1" rIns="91425" wrap="square" tIns="91425">
            <a:normAutofit/>
          </a:bodyPr>
          <a:lstStyle>
            <a:lvl1pPr indent="-298450" lvl="0" marL="457200">
              <a:lnSpc>
                <a:spcPct val="150000"/>
              </a:lnSpc>
              <a:spcBef>
                <a:spcPts val="0"/>
              </a:spcBef>
              <a:spcAft>
                <a:spcPts val="0"/>
              </a:spcAft>
              <a:buSzPts val="1100"/>
              <a:buChar char="●"/>
              <a:defRPr sz="1100"/>
            </a:lvl1pPr>
            <a:lvl2pPr indent="-304800" lvl="1" marL="914400">
              <a:lnSpc>
                <a:spcPct val="150000"/>
              </a:lnSpc>
              <a:spcBef>
                <a:spcPts val="0"/>
              </a:spcBef>
              <a:spcAft>
                <a:spcPts val="0"/>
              </a:spcAft>
              <a:buSzPts val="1200"/>
              <a:buChar char="○"/>
              <a:defRPr/>
            </a:lvl2pPr>
            <a:lvl3pPr indent="-304800" lvl="2" marL="1371600">
              <a:lnSpc>
                <a:spcPct val="150000"/>
              </a:lnSpc>
              <a:spcBef>
                <a:spcPts val="0"/>
              </a:spcBef>
              <a:spcAft>
                <a:spcPts val="0"/>
              </a:spcAft>
              <a:buSzPts val="1200"/>
              <a:buChar char="■"/>
              <a:defRPr/>
            </a:lvl3pPr>
            <a:lvl4pPr indent="-304800" lvl="3" marL="1828800">
              <a:lnSpc>
                <a:spcPct val="150000"/>
              </a:lnSpc>
              <a:spcBef>
                <a:spcPts val="0"/>
              </a:spcBef>
              <a:spcAft>
                <a:spcPts val="0"/>
              </a:spcAft>
              <a:buSzPts val="1200"/>
              <a:buChar char="●"/>
              <a:defRPr/>
            </a:lvl4pPr>
            <a:lvl5pPr indent="-304800" lvl="4" marL="2286000">
              <a:lnSpc>
                <a:spcPct val="150000"/>
              </a:lnSpc>
              <a:spcBef>
                <a:spcPts val="0"/>
              </a:spcBef>
              <a:spcAft>
                <a:spcPts val="0"/>
              </a:spcAft>
              <a:buSzPts val="1200"/>
              <a:buChar char="○"/>
              <a:defRPr/>
            </a:lvl5pPr>
            <a:lvl6pPr indent="-304800" lvl="5" marL="2743200">
              <a:lnSpc>
                <a:spcPct val="150000"/>
              </a:lnSpc>
              <a:spcBef>
                <a:spcPts val="0"/>
              </a:spcBef>
              <a:spcAft>
                <a:spcPts val="0"/>
              </a:spcAft>
              <a:buSzPts val="1200"/>
              <a:buChar char="■"/>
              <a:defRPr/>
            </a:lvl6pPr>
            <a:lvl7pPr indent="-304800" lvl="6" marL="3200400">
              <a:lnSpc>
                <a:spcPct val="150000"/>
              </a:lnSpc>
              <a:spcBef>
                <a:spcPts val="0"/>
              </a:spcBef>
              <a:spcAft>
                <a:spcPts val="0"/>
              </a:spcAft>
              <a:buSzPts val="1200"/>
              <a:buChar char="●"/>
              <a:defRPr/>
            </a:lvl7pPr>
            <a:lvl8pPr indent="-304800" lvl="7" marL="3657600">
              <a:lnSpc>
                <a:spcPct val="150000"/>
              </a:lnSpc>
              <a:spcBef>
                <a:spcPts val="0"/>
              </a:spcBef>
              <a:spcAft>
                <a:spcPts val="0"/>
              </a:spcAft>
              <a:buSzPts val="1200"/>
              <a:buChar char="○"/>
              <a:defRPr/>
            </a:lvl8pPr>
            <a:lvl9pPr indent="-304800" lvl="8" marL="4114800">
              <a:lnSpc>
                <a:spcPct val="150000"/>
              </a:lnSpc>
              <a:spcBef>
                <a:spcPts val="0"/>
              </a:spcBef>
              <a:spcAft>
                <a:spcPts val="0"/>
              </a:spcAft>
              <a:buSzPts val="12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609600"/>
            <a:ext cx="4806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AND_TWO_COLUMNS_1">
    <p:spTree>
      <p:nvGrpSpPr>
        <p:cNvPr id="31" name="Shape 31"/>
        <p:cNvGrpSpPr/>
        <p:nvPr/>
      </p:nvGrpSpPr>
      <p:grpSpPr>
        <a:xfrm>
          <a:off x="0" y="0"/>
          <a:ext cx="0" cy="0"/>
          <a:chOff x="0" y="0"/>
          <a:chExt cx="0" cy="0"/>
        </a:xfrm>
      </p:grpSpPr>
      <p:sp>
        <p:nvSpPr>
          <p:cNvPr id="32" name="Google Shape;32;p6"/>
          <p:cNvSpPr txBox="1"/>
          <p:nvPr>
            <p:ph type="title"/>
          </p:nvPr>
        </p:nvSpPr>
        <p:spPr>
          <a:xfrm>
            <a:off x="311700" y="609600"/>
            <a:ext cx="480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 name="Google Shape;33;p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311700" y="609600"/>
            <a:ext cx="4806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1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1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30200" lvl="0" marL="457200">
              <a:spcBef>
                <a:spcPts val="0"/>
              </a:spcBef>
              <a:spcAft>
                <a:spcPts val="0"/>
              </a:spcAft>
              <a:buSzPts val="16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609600"/>
            <a:ext cx="48060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99775" y="1144575"/>
            <a:ext cx="8520600" cy="3416400"/>
          </a:xfrm>
          <a:prstGeom prst="rect">
            <a:avLst/>
          </a:prstGeom>
          <a:noFill/>
          <a:ln>
            <a:noFill/>
          </a:ln>
        </p:spPr>
        <p:txBody>
          <a:bodyPr anchorCtr="0" anchor="t" bIns="91425" lIns="91425" spcFirstLastPara="1" rIns="91425" wrap="square" tIns="91425">
            <a:normAutofit/>
          </a:bodyPr>
          <a:lstStyle>
            <a:lvl1pPr indent="-330200" lvl="0" marL="457200">
              <a:lnSpc>
                <a:spcPct val="115000"/>
              </a:lnSpc>
              <a:spcBef>
                <a:spcPts val="0"/>
              </a:spcBef>
              <a:spcAft>
                <a:spcPts val="0"/>
              </a:spcAft>
              <a:buClr>
                <a:schemeClr val="dk2"/>
              </a:buClr>
              <a:buSzPts val="1600"/>
              <a:buChar char="●"/>
              <a:defRPr sz="1600">
                <a:solidFill>
                  <a:schemeClr val="dk2"/>
                </a:solidFill>
              </a:defRPr>
            </a:lvl1pPr>
            <a:lvl2pPr indent="-304800" lvl="1" marL="914400">
              <a:lnSpc>
                <a:spcPct val="115000"/>
              </a:lnSpc>
              <a:spcBef>
                <a:spcPts val="0"/>
              </a:spcBef>
              <a:spcAft>
                <a:spcPts val="0"/>
              </a:spcAft>
              <a:buClr>
                <a:schemeClr val="dk2"/>
              </a:buClr>
              <a:buSzPts val="1200"/>
              <a:buChar char="○"/>
              <a:defRPr sz="1200">
                <a:solidFill>
                  <a:schemeClr val="dk2"/>
                </a:solidFill>
              </a:defRPr>
            </a:lvl2pPr>
            <a:lvl3pPr indent="-304800" lvl="2" marL="1371600">
              <a:lnSpc>
                <a:spcPct val="115000"/>
              </a:lnSpc>
              <a:spcBef>
                <a:spcPts val="0"/>
              </a:spcBef>
              <a:spcAft>
                <a:spcPts val="0"/>
              </a:spcAft>
              <a:buClr>
                <a:schemeClr val="dk2"/>
              </a:buClr>
              <a:buSzPts val="1200"/>
              <a:buChar char="■"/>
              <a:defRPr sz="1200">
                <a:solidFill>
                  <a:schemeClr val="dk2"/>
                </a:solidFill>
              </a:defRPr>
            </a:lvl3pPr>
            <a:lvl4pPr indent="-304800" lvl="3" marL="1828800">
              <a:lnSpc>
                <a:spcPct val="115000"/>
              </a:lnSpc>
              <a:spcBef>
                <a:spcPts val="0"/>
              </a:spcBef>
              <a:spcAft>
                <a:spcPts val="0"/>
              </a:spcAft>
              <a:buClr>
                <a:schemeClr val="dk2"/>
              </a:buClr>
              <a:buSzPts val="1200"/>
              <a:buChar char="●"/>
              <a:defRPr sz="1200">
                <a:solidFill>
                  <a:schemeClr val="dk2"/>
                </a:solidFill>
              </a:defRPr>
            </a:lvl4pPr>
            <a:lvl5pPr indent="-304800" lvl="4" marL="2286000">
              <a:lnSpc>
                <a:spcPct val="115000"/>
              </a:lnSpc>
              <a:spcBef>
                <a:spcPts val="0"/>
              </a:spcBef>
              <a:spcAft>
                <a:spcPts val="0"/>
              </a:spcAft>
              <a:buClr>
                <a:schemeClr val="dk2"/>
              </a:buClr>
              <a:buSzPts val="1200"/>
              <a:buChar char="○"/>
              <a:defRPr sz="1200">
                <a:solidFill>
                  <a:schemeClr val="dk2"/>
                </a:solidFill>
              </a:defRPr>
            </a:lvl5pPr>
            <a:lvl6pPr indent="-304800" lvl="5" marL="2743200">
              <a:lnSpc>
                <a:spcPct val="115000"/>
              </a:lnSpc>
              <a:spcBef>
                <a:spcPts val="0"/>
              </a:spcBef>
              <a:spcAft>
                <a:spcPts val="0"/>
              </a:spcAft>
              <a:buClr>
                <a:schemeClr val="dk2"/>
              </a:buClr>
              <a:buSzPts val="1200"/>
              <a:buChar char="■"/>
              <a:defRPr sz="1200">
                <a:solidFill>
                  <a:schemeClr val="dk2"/>
                </a:solidFill>
              </a:defRPr>
            </a:lvl6pPr>
            <a:lvl7pPr indent="-304800" lvl="6" marL="3200400">
              <a:lnSpc>
                <a:spcPct val="115000"/>
              </a:lnSpc>
              <a:spcBef>
                <a:spcPts val="0"/>
              </a:spcBef>
              <a:spcAft>
                <a:spcPts val="0"/>
              </a:spcAft>
              <a:buClr>
                <a:schemeClr val="dk2"/>
              </a:buClr>
              <a:buSzPts val="1200"/>
              <a:buChar char="●"/>
              <a:defRPr sz="1200">
                <a:solidFill>
                  <a:schemeClr val="dk2"/>
                </a:solidFill>
              </a:defRPr>
            </a:lvl7pPr>
            <a:lvl8pPr indent="-304800" lvl="7" marL="3657600">
              <a:lnSpc>
                <a:spcPct val="115000"/>
              </a:lnSpc>
              <a:spcBef>
                <a:spcPts val="0"/>
              </a:spcBef>
              <a:spcAft>
                <a:spcPts val="0"/>
              </a:spcAft>
              <a:buClr>
                <a:schemeClr val="dk2"/>
              </a:buClr>
              <a:buSzPts val="1200"/>
              <a:buChar char="○"/>
              <a:defRPr sz="1200">
                <a:solidFill>
                  <a:schemeClr val="dk2"/>
                </a:solidFill>
              </a:defRPr>
            </a:lvl8pPr>
            <a:lvl9pPr indent="-304800" lvl="8" marL="4114800">
              <a:lnSpc>
                <a:spcPct val="115000"/>
              </a:lnSpc>
              <a:spcBef>
                <a:spcPts val="0"/>
              </a:spcBef>
              <a:spcAft>
                <a:spcPts val="0"/>
              </a:spcAft>
              <a:buClr>
                <a:schemeClr val="dk2"/>
              </a:buClr>
              <a:buSzPts val="1200"/>
              <a:buChar char="■"/>
              <a:defRPr sz="12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cxnSp>
        <p:nvCxnSpPr>
          <p:cNvPr id="9" name="Google Shape;9;p1"/>
          <p:cNvCxnSpPr/>
          <p:nvPr/>
        </p:nvCxnSpPr>
        <p:spPr>
          <a:xfrm flipH="1" rot="10800000">
            <a:off x="730166" y="445894"/>
            <a:ext cx="8191200" cy="3600"/>
          </a:xfrm>
          <a:prstGeom prst="straightConnector1">
            <a:avLst/>
          </a:prstGeom>
          <a:noFill/>
          <a:ln>
            <a:noFill/>
          </a:ln>
          <a:effectLst>
            <a:outerShdw blurRad="57150" rotWithShape="0" algn="bl" dir="5400000" dist="19050">
              <a:schemeClr val="dk1"/>
            </a:outerShdw>
          </a:effectLst>
        </p:spPr>
      </p:cxnSp>
      <p:sp>
        <p:nvSpPr>
          <p:cNvPr id="10" name="Google Shape;10;p1"/>
          <p:cNvSpPr/>
          <p:nvPr/>
        </p:nvSpPr>
        <p:spPr>
          <a:xfrm>
            <a:off x="7495950" y="89325"/>
            <a:ext cx="1442700" cy="301200"/>
          </a:xfrm>
          <a:prstGeom prst="rect">
            <a:avLst/>
          </a:prstGeom>
          <a:noFill/>
          <a:ln>
            <a:noFill/>
          </a:ln>
        </p:spPr>
        <p:txBody>
          <a:bodyPr anchorCtr="0" anchor="ctr" bIns="35700" lIns="35700" spcFirstLastPara="1" rIns="35700" wrap="square" tIns="35700">
            <a:noAutofit/>
          </a:bodyPr>
          <a:lstStyle/>
          <a:p>
            <a:pPr indent="0" lvl="0" marL="0" marR="0" rtl="0" algn="r">
              <a:spcBef>
                <a:spcPts val="0"/>
              </a:spcBef>
              <a:spcAft>
                <a:spcPts val="0"/>
              </a:spcAft>
              <a:buNone/>
            </a:pPr>
            <a:r>
              <a:rPr b="1" lang="en-GB" sz="1100">
                <a:latin typeface="Helvetica Neue"/>
                <a:ea typeface="Helvetica Neue"/>
                <a:cs typeface="Helvetica Neue"/>
                <a:sym typeface="Helvetica Neue"/>
              </a:rPr>
              <a:t>Machine Learning</a:t>
            </a:r>
            <a:endParaRPr b="1" i="0" sz="1100" u="none" cap="none" strike="noStrike">
              <a:latin typeface="Helvetica Neue"/>
              <a:ea typeface="Helvetica Neue"/>
              <a:cs typeface="Helvetica Neue"/>
              <a:sym typeface="Helvetica Neue"/>
            </a:endParaRPr>
          </a:p>
          <a:p>
            <a:pPr indent="0" lvl="0" marL="0" marR="0" rtl="0" algn="r">
              <a:spcBef>
                <a:spcPts val="0"/>
              </a:spcBef>
              <a:spcAft>
                <a:spcPts val="0"/>
              </a:spcAft>
              <a:buNone/>
            </a:pPr>
            <a:r>
              <a:rPr b="0" i="0" lang="en-GB" sz="1100" u="none" cap="none" strike="noStrike">
                <a:solidFill>
                  <a:srgbClr val="FFE100"/>
                </a:solidFill>
                <a:latin typeface="Helvetica Neue Light"/>
                <a:ea typeface="Helvetica Neue Light"/>
                <a:cs typeface="Helvetica Neue Light"/>
                <a:sym typeface="Helvetica Neue Light"/>
              </a:rPr>
              <a:t>⎯</a:t>
            </a:r>
            <a:r>
              <a:rPr lang="en-GB" sz="1100">
                <a:latin typeface="Helvetica Neue Light"/>
                <a:ea typeface="Helvetica Neue Light"/>
                <a:cs typeface="Helvetica Neue Light"/>
                <a:sym typeface="Helvetica Neue Light"/>
              </a:rPr>
              <a:t>Supervised Learning</a:t>
            </a:r>
            <a:endParaRPr/>
          </a:p>
        </p:txBody>
      </p:sp>
      <p:cxnSp>
        <p:nvCxnSpPr>
          <p:cNvPr id="11" name="Google Shape;11;p1"/>
          <p:cNvCxnSpPr/>
          <p:nvPr/>
        </p:nvCxnSpPr>
        <p:spPr>
          <a:xfrm>
            <a:off x="231284" y="4816707"/>
            <a:ext cx="8690100" cy="0"/>
          </a:xfrm>
          <a:prstGeom prst="straightConnector1">
            <a:avLst/>
          </a:prstGeom>
          <a:noFill/>
          <a:ln>
            <a:noFill/>
          </a:ln>
        </p:spPr>
      </p:cxnSp>
      <p:sp>
        <p:nvSpPr>
          <p:cNvPr id="12" name="Google Shape;12;p1"/>
          <p:cNvSpPr/>
          <p:nvPr/>
        </p:nvSpPr>
        <p:spPr>
          <a:xfrm>
            <a:off x="197775" y="4818506"/>
            <a:ext cx="1818600" cy="3012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en-GB" sz="1100">
                <a:latin typeface="Helvetica Neue"/>
                <a:ea typeface="Helvetica Neue"/>
                <a:cs typeface="Helvetica Neue"/>
                <a:sym typeface="Helvetica Neue"/>
              </a:rPr>
              <a:t>Tiago Cabo</a:t>
            </a:r>
            <a:endParaRPr/>
          </a:p>
        </p:txBody>
      </p:sp>
      <p:cxnSp>
        <p:nvCxnSpPr>
          <p:cNvPr id="13" name="Google Shape;13;p1"/>
          <p:cNvCxnSpPr/>
          <p:nvPr/>
        </p:nvCxnSpPr>
        <p:spPr>
          <a:xfrm flipH="1" rot="10800000">
            <a:off x="717700" y="454600"/>
            <a:ext cx="8189700" cy="15900"/>
          </a:xfrm>
          <a:prstGeom prst="straightConnector1">
            <a:avLst/>
          </a:prstGeom>
          <a:solidFill>
            <a:schemeClr val="lt2"/>
          </a:solidFill>
          <a:ln cap="flat" cmpd="sng" w="9525">
            <a:solidFill>
              <a:srgbClr val="FF0000"/>
            </a:solidFill>
            <a:prstDash val="solid"/>
            <a:round/>
            <a:headEnd len="med" w="med" type="none"/>
            <a:tailEnd len="med" w="med" type="none"/>
          </a:ln>
          <a:effectLst>
            <a:outerShdw blurRad="57150" rotWithShape="0" algn="bl" dir="5400000" dist="19050">
              <a:schemeClr val="dk1"/>
            </a:outerShdw>
          </a:effectLst>
        </p:spPr>
      </p:cxnSp>
      <p:cxnSp>
        <p:nvCxnSpPr>
          <p:cNvPr id="14" name="Google Shape;14;p1"/>
          <p:cNvCxnSpPr/>
          <p:nvPr/>
        </p:nvCxnSpPr>
        <p:spPr>
          <a:xfrm flipH="1" rot="10800000">
            <a:off x="565300" y="4721800"/>
            <a:ext cx="8189700" cy="15900"/>
          </a:xfrm>
          <a:prstGeom prst="straightConnector1">
            <a:avLst/>
          </a:prstGeom>
          <a:solidFill>
            <a:schemeClr val="lt2"/>
          </a:solidFill>
          <a:ln cap="flat" cmpd="sng" w="9525">
            <a:solidFill>
              <a:srgbClr val="FF0000"/>
            </a:solidFill>
            <a:prstDash val="solid"/>
            <a:round/>
            <a:headEnd len="med" w="med" type="none"/>
            <a:tailEnd len="med" w="med" type="none"/>
          </a:ln>
          <a:effectLst>
            <a:outerShdw blurRad="57150" rotWithShape="0" algn="bl" dir="5400000" dist="19050">
              <a:schemeClr val="dk1"/>
            </a:outerShdw>
          </a:effectLst>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youtube.com/watch?v=8b1JEDvenQU&amp;ab_channel=StatQuestwithJoshStarmer"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youtube.com/watch?v=HVXime0nQeI&amp;ab_channel=StatQuestwithJoshStarmer" TargetMode="External"/><Relationship Id="rId4" Type="http://schemas.openxmlformats.org/officeDocument/2006/relationships/image" Target="../media/image16.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hyperlink" Target="https://www.ydata.a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scikit-learn.org/stable/modules/classes.html#module-sklearn.preprocess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youtube.com/watch?v=J4Wdy0Wc_xQ&amp;ab_channel=StatQuestwithJoshStarmer"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Supervised Learning</a:t>
            </a:r>
            <a:endParaRPr/>
          </a:p>
        </p:txBody>
      </p:sp>
      <p:sp>
        <p:nvSpPr>
          <p:cNvPr id="66" name="Google Shape;66;p14"/>
          <p:cNvSpPr txBox="1"/>
          <p:nvPr>
            <p:ph idx="1" type="subTitle"/>
          </p:nvPr>
        </p:nvSpPr>
        <p:spPr>
          <a:xfrm>
            <a:off x="47925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Data Science &amp; Business Analytics</a:t>
            </a:r>
            <a:endParaRPr/>
          </a:p>
        </p:txBody>
      </p:sp>
      <p:sp>
        <p:nvSpPr>
          <p:cNvPr id="67" name="Google Shape;67;p14"/>
          <p:cNvSpPr txBox="1"/>
          <p:nvPr/>
        </p:nvSpPr>
        <p:spPr>
          <a:xfrm>
            <a:off x="3063750" y="3626725"/>
            <a:ext cx="3016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Lesson 3</a:t>
            </a:r>
            <a:endParaRPr sz="2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Boosting</a:t>
            </a:r>
            <a:r>
              <a:rPr lang="en-GB"/>
              <a:t> Algorithms</a:t>
            </a:r>
            <a:endParaRPr/>
          </a:p>
        </p:txBody>
      </p:sp>
      <p:sp>
        <p:nvSpPr>
          <p:cNvPr id="140" name="Google Shape;140;p23"/>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this strategy, the trained dataset is changed depending on the results of each iteration. The idea, is to train a new model with the labels that our model has less certainty about. So, the point is to fix the prediction errors. A very </a:t>
            </a:r>
            <a:r>
              <a:rPr lang="en-GB"/>
              <a:t>common</a:t>
            </a:r>
            <a:r>
              <a:rPr lang="en-GB"/>
              <a:t> model used in this approach are decision three, that are applied in cascade. </a:t>
            </a:r>
            <a:endParaRPr/>
          </a:p>
          <a:p>
            <a:pPr indent="0" lvl="0" marL="0" rtl="0" algn="l">
              <a:spcBef>
                <a:spcPts val="1200"/>
              </a:spcBef>
              <a:spcAft>
                <a:spcPts val="0"/>
              </a:spcAft>
              <a:buNone/>
            </a:pPr>
            <a:r>
              <a:rPr lang="en-GB"/>
              <a:t>The name of the strategy comes from boosting weak learners and build a strong learner. </a:t>
            </a:r>
            <a:endParaRPr/>
          </a:p>
          <a:p>
            <a:pPr indent="0" lvl="0" marL="0" rtl="0" algn="l">
              <a:spcBef>
                <a:spcPts val="1200"/>
              </a:spcBef>
              <a:spcAft>
                <a:spcPts val="0"/>
              </a:spcAft>
              <a:buNone/>
            </a:pPr>
            <a:r>
              <a:rPr lang="en-GB"/>
              <a:t>Some algorithms are: </a:t>
            </a:r>
            <a:endParaRPr/>
          </a:p>
          <a:p>
            <a:pPr indent="-298450" lvl="0" marL="457200" rtl="0" algn="l">
              <a:spcBef>
                <a:spcPts val="1200"/>
              </a:spcBef>
              <a:spcAft>
                <a:spcPts val="0"/>
              </a:spcAft>
              <a:buSzPts val="1100"/>
              <a:buChar char="-"/>
            </a:pPr>
            <a:r>
              <a:rPr lang="en-GB"/>
              <a:t>AdaBoost</a:t>
            </a:r>
            <a:endParaRPr/>
          </a:p>
          <a:p>
            <a:pPr indent="-298450" lvl="0" marL="457200" rtl="0" algn="l">
              <a:spcBef>
                <a:spcPts val="0"/>
              </a:spcBef>
              <a:spcAft>
                <a:spcPts val="0"/>
              </a:spcAft>
              <a:buSzPts val="1100"/>
              <a:buChar char="-"/>
            </a:pPr>
            <a:r>
              <a:rPr lang="en-GB"/>
              <a:t>Gradient Boosting Machines</a:t>
            </a:r>
            <a:endParaRPr/>
          </a:p>
          <a:p>
            <a:pPr indent="-298450" lvl="0" marL="457200" rtl="0" algn="l">
              <a:spcBef>
                <a:spcPts val="0"/>
              </a:spcBef>
              <a:spcAft>
                <a:spcPts val="0"/>
              </a:spcAft>
              <a:buSzPts val="1100"/>
              <a:buChar char="-"/>
            </a:pPr>
            <a:r>
              <a:rPr lang="en-GB"/>
              <a:t>Stochastic Gradient Boost (XGboost)</a:t>
            </a:r>
            <a:endParaRPr/>
          </a:p>
        </p:txBody>
      </p:sp>
      <p:sp>
        <p:nvSpPr>
          <p:cNvPr id="141" name="Google Shape;14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42" name="Google Shape;142;p23"/>
          <p:cNvPicPr preferRelativeResize="0"/>
          <p:nvPr/>
        </p:nvPicPr>
        <p:blipFill>
          <a:blip r:embed="rId3">
            <a:alphaModFix/>
          </a:blip>
          <a:stretch>
            <a:fillRect/>
          </a:stretch>
        </p:blipFill>
        <p:spPr>
          <a:xfrm>
            <a:off x="5904650" y="647875"/>
            <a:ext cx="2776750" cy="4015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XGBoost</a:t>
            </a:r>
            <a:endParaRPr/>
          </a:p>
        </p:txBody>
      </p:sp>
      <p:sp>
        <p:nvSpPr>
          <p:cNvPr id="148" name="Google Shape;14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49" name="Google Shape;149;p24"/>
          <p:cNvSpPr txBox="1"/>
          <p:nvPr/>
        </p:nvSpPr>
        <p:spPr>
          <a:xfrm>
            <a:off x="5297275" y="196822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https://www.youtube.com/watch?v=8b1JEDvenQU&amp;ab_channel=StatQuestwithJoshStarmer</a:t>
            </a:r>
            <a:endParaRPr/>
          </a:p>
          <a:p>
            <a:pPr indent="0" lvl="0" marL="0" rtl="0" algn="l">
              <a:spcBef>
                <a:spcPts val="0"/>
              </a:spcBef>
              <a:spcAft>
                <a:spcPts val="0"/>
              </a:spcAft>
              <a:buNone/>
            </a:pPr>
            <a:r>
              <a:rPr lang="en-GB"/>
              <a:t>25 min video</a:t>
            </a:r>
            <a:endParaRPr/>
          </a:p>
        </p:txBody>
      </p:sp>
      <p:pic>
        <p:nvPicPr>
          <p:cNvPr id="150" name="Google Shape;150;p24"/>
          <p:cNvPicPr preferRelativeResize="0"/>
          <p:nvPr/>
        </p:nvPicPr>
        <p:blipFill>
          <a:blip r:embed="rId4">
            <a:alphaModFix/>
          </a:blip>
          <a:stretch>
            <a:fillRect/>
          </a:stretch>
        </p:blipFill>
        <p:spPr>
          <a:xfrm>
            <a:off x="311700" y="1319325"/>
            <a:ext cx="4572000" cy="2867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Wisdom of the crowds</a:t>
            </a:r>
            <a:endParaRPr/>
          </a:p>
        </p:txBody>
      </p:sp>
      <p:sp>
        <p:nvSpPr>
          <p:cNvPr id="156" name="Google Shape;156;p25"/>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In 1907, during a bovine weight guessing competition in an England county fair, the famous statistician and scientist Sir Francis Galton realized the aggregated predictions of many non-expert individuals could estimate the actual weight of the bovine with exceptional precision, much better than any single expert could do.</a:t>
            </a:r>
            <a:endParaRPr/>
          </a:p>
        </p:txBody>
      </p:sp>
      <p:sp>
        <p:nvSpPr>
          <p:cNvPr id="157" name="Google Shape;15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58" name="Google Shape;158;p25"/>
          <p:cNvPicPr preferRelativeResize="0"/>
          <p:nvPr/>
        </p:nvPicPr>
        <p:blipFill>
          <a:blip r:embed="rId3">
            <a:alphaModFix/>
          </a:blip>
          <a:stretch>
            <a:fillRect/>
          </a:stretch>
        </p:blipFill>
        <p:spPr>
          <a:xfrm>
            <a:off x="4724475" y="1334700"/>
            <a:ext cx="4043316" cy="31761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KNN</a:t>
            </a:r>
            <a:endParaRPr/>
          </a:p>
        </p:txBody>
      </p:sp>
      <p:sp>
        <p:nvSpPr>
          <p:cNvPr id="164" name="Google Shape;164;p26"/>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 </a:t>
            </a:r>
            <a:r>
              <a:rPr lang="en-GB"/>
              <a:t>Nearest</a:t>
            </a:r>
            <a:r>
              <a:rPr lang="en-GB"/>
              <a:t> Neighbours where k is the number of groups. </a:t>
            </a:r>
            <a:endParaRPr/>
          </a:p>
          <a:p>
            <a:pPr indent="0" lvl="0" marL="0" rtl="0" algn="l">
              <a:spcBef>
                <a:spcPts val="1200"/>
              </a:spcBef>
              <a:spcAft>
                <a:spcPts val="0"/>
              </a:spcAft>
              <a:buNone/>
            </a:pPr>
            <a:r>
              <a:rPr lang="en-GB"/>
              <a:t>KNN assumes that related data is close to each other. This can be computed using distances between the data points. An example of this distances is the </a:t>
            </a:r>
            <a:r>
              <a:rPr lang="en-GB"/>
              <a:t>Euclidean</a:t>
            </a:r>
            <a:r>
              <a:rPr lang="en-GB"/>
              <a:t> distance.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The most common parameters that are required to finetune is the k and the distance metric. </a:t>
            </a:r>
            <a:endParaRPr/>
          </a:p>
          <a:p>
            <a:pPr indent="0" lvl="0" marL="0" rtl="0" algn="l">
              <a:spcBef>
                <a:spcPts val="1200"/>
              </a:spcBef>
              <a:spcAft>
                <a:spcPts val="1200"/>
              </a:spcAft>
              <a:buNone/>
            </a:pPr>
            <a:r>
              <a:rPr lang="en-GB"/>
              <a:t>As </a:t>
            </a:r>
            <a:r>
              <a:rPr lang="en-GB"/>
              <a:t>disadvantage</a:t>
            </a:r>
            <a:r>
              <a:rPr lang="en-GB"/>
              <a:t> this algorithm does not work with </a:t>
            </a:r>
            <a:r>
              <a:rPr lang="en-GB"/>
              <a:t>highly dimensional</a:t>
            </a:r>
            <a:r>
              <a:rPr lang="en-GB"/>
              <a:t> data because the distance computations becomes harder.</a:t>
            </a:r>
            <a:endParaRPr/>
          </a:p>
        </p:txBody>
      </p:sp>
      <p:sp>
        <p:nvSpPr>
          <p:cNvPr id="165" name="Google Shape;16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66" name="Google Shape;166;p26"/>
          <p:cNvSpPr txBox="1"/>
          <p:nvPr/>
        </p:nvSpPr>
        <p:spPr>
          <a:xfrm>
            <a:off x="5117700" y="34510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https://www.youtube.com/watch?v=HVXime0nQeI&amp;ab_channel=StatQuestwithJoshStarmer</a:t>
            </a:r>
            <a:endParaRPr/>
          </a:p>
          <a:p>
            <a:pPr indent="0" lvl="0" marL="0" rtl="0" algn="l">
              <a:spcBef>
                <a:spcPts val="0"/>
              </a:spcBef>
              <a:spcAft>
                <a:spcPts val="0"/>
              </a:spcAft>
              <a:buNone/>
            </a:pPr>
            <a:r>
              <a:t/>
            </a:r>
            <a:endParaRPr/>
          </a:p>
        </p:txBody>
      </p:sp>
      <p:pic>
        <p:nvPicPr>
          <p:cNvPr id="167" name="Google Shape;167;p26"/>
          <p:cNvPicPr preferRelativeResize="0"/>
          <p:nvPr/>
        </p:nvPicPr>
        <p:blipFill>
          <a:blip r:embed="rId4">
            <a:alphaModFix/>
          </a:blip>
          <a:stretch>
            <a:fillRect/>
          </a:stretch>
        </p:blipFill>
        <p:spPr>
          <a:xfrm>
            <a:off x="5270100" y="984472"/>
            <a:ext cx="3000001" cy="2500706"/>
          </a:xfrm>
          <a:prstGeom prst="rect">
            <a:avLst/>
          </a:prstGeom>
          <a:noFill/>
          <a:ln>
            <a:noFill/>
          </a:ln>
        </p:spPr>
      </p:pic>
      <p:pic>
        <p:nvPicPr>
          <p:cNvPr id="168" name="Google Shape;168;p26"/>
          <p:cNvPicPr preferRelativeResize="0"/>
          <p:nvPr/>
        </p:nvPicPr>
        <p:blipFill>
          <a:blip r:embed="rId5">
            <a:alphaModFix/>
          </a:blip>
          <a:stretch>
            <a:fillRect/>
          </a:stretch>
        </p:blipFill>
        <p:spPr>
          <a:xfrm>
            <a:off x="299775" y="2462050"/>
            <a:ext cx="1771290" cy="304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609600"/>
            <a:ext cx="7061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Let’s apply this models in our titanic dataset</a:t>
            </a:r>
            <a:endParaRPr/>
          </a:p>
        </p:txBody>
      </p:sp>
      <p:sp>
        <p:nvSpPr>
          <p:cNvPr id="174" name="Google Shape;174;p27"/>
          <p:cNvSpPr txBox="1"/>
          <p:nvPr>
            <p:ph idx="1" type="body"/>
          </p:nvPr>
        </p:nvSpPr>
        <p:spPr>
          <a:xfrm>
            <a:off x="299775" y="1144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implementation</a:t>
            </a:r>
            <a:endParaRPr/>
          </a:p>
          <a:p>
            <a:pPr indent="0" lvl="0" marL="0" rtl="0" algn="l">
              <a:spcBef>
                <a:spcPts val="1200"/>
              </a:spcBef>
              <a:spcAft>
                <a:spcPts val="1200"/>
              </a:spcAft>
              <a:buNone/>
            </a:pPr>
            <a:r>
              <a:t/>
            </a:r>
            <a:endParaRPr/>
          </a:p>
        </p:txBody>
      </p:sp>
      <p:sp>
        <p:nvSpPr>
          <p:cNvPr id="175" name="Google Shape;17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76" name="Google Shape;176;p27"/>
          <p:cNvPicPr preferRelativeResize="0"/>
          <p:nvPr/>
        </p:nvPicPr>
        <p:blipFill>
          <a:blip r:embed="rId3">
            <a:alphaModFix/>
          </a:blip>
          <a:stretch>
            <a:fillRect/>
          </a:stretch>
        </p:blipFill>
        <p:spPr>
          <a:xfrm>
            <a:off x="311688" y="1690200"/>
            <a:ext cx="4981575" cy="1009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609600"/>
            <a:ext cx="829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Let’s talk about more data preprocessing techniques</a:t>
            </a:r>
            <a:endParaRPr/>
          </a:p>
        </p:txBody>
      </p:sp>
      <p:sp>
        <p:nvSpPr>
          <p:cNvPr id="182" name="Google Shape;182;p28"/>
          <p:cNvSpPr txBox="1"/>
          <p:nvPr>
            <p:ph idx="1" type="body"/>
          </p:nvPr>
        </p:nvSpPr>
        <p:spPr>
          <a:xfrm>
            <a:off x="299775" y="1144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So far in our example, we </a:t>
            </a:r>
            <a:r>
              <a:rPr lang="en-GB"/>
              <a:t>haven't</a:t>
            </a:r>
            <a:r>
              <a:rPr lang="en-GB"/>
              <a:t> talked about the effect of label balance in the outcome of the results. Neither, the data absolute value </a:t>
            </a:r>
            <a:r>
              <a:rPr lang="en-GB"/>
              <a:t>impact</a:t>
            </a:r>
            <a:r>
              <a:rPr lang="en-GB"/>
              <a:t> in the model. In order to understand that, we are going to talk about</a:t>
            </a:r>
            <a:endParaRPr/>
          </a:p>
          <a:p>
            <a:pPr indent="-298450" lvl="0" marL="457200" rtl="0" algn="l">
              <a:spcBef>
                <a:spcPts val="1200"/>
              </a:spcBef>
              <a:spcAft>
                <a:spcPts val="0"/>
              </a:spcAft>
              <a:buSzPts val="1100"/>
              <a:buChar char="-"/>
            </a:pPr>
            <a:r>
              <a:rPr lang="en-GB"/>
              <a:t>Dataset imbalance</a:t>
            </a:r>
            <a:endParaRPr/>
          </a:p>
          <a:p>
            <a:pPr indent="-298450" lvl="0" marL="457200" rtl="0" algn="l">
              <a:spcBef>
                <a:spcPts val="0"/>
              </a:spcBef>
              <a:spcAft>
                <a:spcPts val="0"/>
              </a:spcAft>
              <a:buSzPts val="1100"/>
              <a:buChar char="-"/>
            </a:pPr>
            <a:r>
              <a:rPr lang="en-GB"/>
              <a:t>Data scaling</a:t>
            </a:r>
            <a:endParaRPr/>
          </a:p>
          <a:p>
            <a:pPr indent="-304800" lvl="1" marL="914400" rtl="0" algn="l">
              <a:spcBef>
                <a:spcPts val="0"/>
              </a:spcBef>
              <a:spcAft>
                <a:spcPts val="0"/>
              </a:spcAft>
              <a:buSzPts val="1200"/>
              <a:buChar char="-"/>
            </a:pPr>
            <a:r>
              <a:rPr lang="en-GB"/>
              <a:t>Data normalization</a:t>
            </a:r>
            <a:endParaRPr/>
          </a:p>
          <a:p>
            <a:pPr indent="-304800" lvl="1" marL="914400" rtl="0" algn="l">
              <a:spcBef>
                <a:spcPts val="0"/>
              </a:spcBef>
              <a:spcAft>
                <a:spcPts val="0"/>
              </a:spcAft>
              <a:buSzPts val="1200"/>
              <a:buChar char="-"/>
            </a:pPr>
            <a:r>
              <a:rPr lang="en-GB"/>
              <a:t>Data Standardization</a:t>
            </a:r>
            <a:endParaRPr/>
          </a:p>
        </p:txBody>
      </p:sp>
      <p:sp>
        <p:nvSpPr>
          <p:cNvPr id="183" name="Google Shape;18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imbalance</a:t>
            </a:r>
            <a:endParaRPr/>
          </a:p>
        </p:txBody>
      </p:sp>
      <p:sp>
        <p:nvSpPr>
          <p:cNvPr id="189" name="Google Shape;189;p29"/>
          <p:cNvSpPr txBox="1"/>
          <p:nvPr>
            <p:ph idx="1" type="body"/>
          </p:nvPr>
        </p:nvSpPr>
        <p:spPr>
          <a:xfrm>
            <a:off x="299775" y="1144575"/>
            <a:ext cx="4272300" cy="12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a:t>
            </a:r>
            <a:r>
              <a:rPr lang="en-GB"/>
              <a:t>imbalance</a:t>
            </a:r>
            <a:r>
              <a:rPr lang="en-GB"/>
              <a:t> happens when one of the predict labels dominates the other ones. This is also </a:t>
            </a:r>
            <a:r>
              <a:rPr lang="en-GB"/>
              <a:t>referred as having a results distribution skewed towards a particular value. </a:t>
            </a:r>
            <a:endParaRPr/>
          </a:p>
          <a:p>
            <a:pPr indent="0" lvl="0" marL="0" rtl="0" algn="l">
              <a:spcBef>
                <a:spcPts val="1200"/>
              </a:spcBef>
              <a:spcAft>
                <a:spcPts val="1200"/>
              </a:spcAft>
              <a:buNone/>
            </a:pPr>
            <a:r>
              <a:rPr lang="en-GB"/>
              <a:t>Typical use cases of this:</a:t>
            </a:r>
            <a:endParaRPr/>
          </a:p>
        </p:txBody>
      </p:sp>
      <p:sp>
        <p:nvSpPr>
          <p:cNvPr id="190" name="Google Shape;19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1" name="Google Shape;191;p29"/>
          <p:cNvSpPr txBox="1"/>
          <p:nvPr>
            <p:ph idx="1" type="body"/>
          </p:nvPr>
        </p:nvSpPr>
        <p:spPr>
          <a:xfrm>
            <a:off x="452175" y="2571750"/>
            <a:ext cx="4272300" cy="7686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a:t>Predictive maintenance</a:t>
            </a:r>
            <a:endParaRPr/>
          </a:p>
          <a:p>
            <a:pPr indent="-298450" lvl="0" marL="457200" rtl="0" algn="l">
              <a:spcBef>
                <a:spcPts val="0"/>
              </a:spcBef>
              <a:spcAft>
                <a:spcPts val="0"/>
              </a:spcAft>
              <a:buSzPts val="1100"/>
              <a:buChar char="-"/>
            </a:pPr>
            <a:r>
              <a:rPr lang="en-GB"/>
              <a:t>Disease</a:t>
            </a:r>
            <a:r>
              <a:rPr lang="en-GB"/>
              <a:t> detection algorithms</a:t>
            </a:r>
            <a:endParaRPr/>
          </a:p>
        </p:txBody>
      </p:sp>
      <p:sp>
        <p:nvSpPr>
          <p:cNvPr id="192" name="Google Shape;192;p29"/>
          <p:cNvSpPr txBox="1"/>
          <p:nvPr>
            <p:ph idx="1" type="body"/>
          </p:nvPr>
        </p:nvSpPr>
        <p:spPr>
          <a:xfrm>
            <a:off x="452175" y="3207425"/>
            <a:ext cx="4272300" cy="67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There are several </a:t>
            </a:r>
            <a:r>
              <a:rPr lang="en-GB"/>
              <a:t>techniques to solve depending on what is causing the imbalance:</a:t>
            </a:r>
            <a:endParaRPr/>
          </a:p>
        </p:txBody>
      </p:sp>
      <p:sp>
        <p:nvSpPr>
          <p:cNvPr id="193" name="Google Shape;193;p29"/>
          <p:cNvSpPr txBox="1"/>
          <p:nvPr>
            <p:ph idx="1" type="body"/>
          </p:nvPr>
        </p:nvSpPr>
        <p:spPr>
          <a:xfrm>
            <a:off x="578550" y="3887225"/>
            <a:ext cx="2163300" cy="679800"/>
          </a:xfrm>
          <a:prstGeom prst="rect">
            <a:avLst/>
          </a:prstGeom>
        </p:spPr>
        <p:txBody>
          <a:bodyPr anchorCtr="0" anchor="t" bIns="91425" lIns="91425" spcFirstLastPara="1" rIns="91425" wrap="square" tIns="91425">
            <a:normAutofit fontScale="85000"/>
          </a:bodyPr>
          <a:lstStyle/>
          <a:p>
            <a:pPr indent="-287972" lvl="0" marL="457200" rtl="0" algn="l">
              <a:spcBef>
                <a:spcPts val="0"/>
              </a:spcBef>
              <a:spcAft>
                <a:spcPts val="0"/>
              </a:spcAft>
              <a:buSzPct val="100000"/>
              <a:buChar char="●"/>
            </a:pPr>
            <a:r>
              <a:rPr lang="en-GB"/>
              <a:t>Collect more data</a:t>
            </a:r>
            <a:endParaRPr/>
          </a:p>
          <a:p>
            <a:pPr indent="-287972" lvl="0" marL="457200" rtl="0" algn="l">
              <a:spcBef>
                <a:spcPts val="0"/>
              </a:spcBef>
              <a:spcAft>
                <a:spcPts val="0"/>
              </a:spcAft>
              <a:buSzPct val="100000"/>
              <a:buChar char="●"/>
            </a:pPr>
            <a:r>
              <a:rPr lang="en-GB"/>
              <a:t>Change performance metric</a:t>
            </a:r>
            <a:endParaRPr/>
          </a:p>
        </p:txBody>
      </p:sp>
      <p:sp>
        <p:nvSpPr>
          <p:cNvPr id="194" name="Google Shape;194;p29"/>
          <p:cNvSpPr txBox="1"/>
          <p:nvPr>
            <p:ph idx="1" type="body"/>
          </p:nvPr>
        </p:nvSpPr>
        <p:spPr>
          <a:xfrm>
            <a:off x="2667150" y="3887225"/>
            <a:ext cx="2163300" cy="679800"/>
          </a:xfrm>
          <a:prstGeom prst="rect">
            <a:avLst/>
          </a:prstGeom>
        </p:spPr>
        <p:txBody>
          <a:bodyPr anchorCtr="0" anchor="t" bIns="91425" lIns="91425" spcFirstLastPara="1" rIns="91425" wrap="square" tIns="91425">
            <a:normAutofit fontScale="85000"/>
          </a:bodyPr>
          <a:lstStyle/>
          <a:p>
            <a:pPr indent="-287972" lvl="0" marL="457200" rtl="0" algn="l">
              <a:spcBef>
                <a:spcPts val="0"/>
              </a:spcBef>
              <a:spcAft>
                <a:spcPts val="0"/>
              </a:spcAft>
              <a:buSzPct val="100000"/>
              <a:buChar char="●"/>
            </a:pPr>
            <a:r>
              <a:rPr lang="en-GB"/>
              <a:t>Resample dataset</a:t>
            </a:r>
            <a:endParaRPr/>
          </a:p>
          <a:p>
            <a:pPr indent="-287972" lvl="0" marL="457200" rtl="0" algn="l">
              <a:spcBef>
                <a:spcPts val="0"/>
              </a:spcBef>
              <a:spcAft>
                <a:spcPts val="0"/>
              </a:spcAft>
              <a:buSzPct val="100000"/>
              <a:buChar char="●"/>
            </a:pPr>
            <a:r>
              <a:rPr lang="en-GB"/>
              <a:t>Generate Synthetic Samples</a:t>
            </a:r>
            <a:endParaRPr/>
          </a:p>
        </p:txBody>
      </p:sp>
      <p:sp>
        <p:nvSpPr>
          <p:cNvPr id="195" name="Google Shape;195;p29"/>
          <p:cNvSpPr txBox="1"/>
          <p:nvPr>
            <p:ph idx="1" type="body"/>
          </p:nvPr>
        </p:nvSpPr>
        <p:spPr>
          <a:xfrm>
            <a:off x="4830450" y="3828125"/>
            <a:ext cx="2163300" cy="572700"/>
          </a:xfrm>
          <a:prstGeom prst="rect">
            <a:avLst/>
          </a:prstGeom>
        </p:spPr>
        <p:txBody>
          <a:bodyPr anchorCtr="0" anchor="t" bIns="91425" lIns="91425" spcFirstLastPara="1" rIns="91425" wrap="square" tIns="91425">
            <a:normAutofit lnSpcReduction="20000"/>
          </a:bodyPr>
          <a:lstStyle/>
          <a:p>
            <a:pPr indent="-298450" lvl="0" marL="457200" rtl="0" algn="l">
              <a:spcBef>
                <a:spcPts val="0"/>
              </a:spcBef>
              <a:spcAft>
                <a:spcPts val="0"/>
              </a:spcAft>
              <a:buSzPts val="1100"/>
              <a:buChar char="●"/>
            </a:pPr>
            <a:r>
              <a:rPr lang="en-GB"/>
              <a:t>Different algorithms</a:t>
            </a:r>
            <a:endParaRPr/>
          </a:p>
          <a:p>
            <a:pPr indent="-298450" lvl="0" marL="457200" rtl="0" algn="l">
              <a:spcBef>
                <a:spcPts val="0"/>
              </a:spcBef>
              <a:spcAft>
                <a:spcPts val="0"/>
              </a:spcAft>
              <a:buSzPts val="1100"/>
              <a:buChar char="●"/>
            </a:pPr>
            <a:r>
              <a:rPr lang="en-GB"/>
              <a:t>Penalized Models</a:t>
            </a:r>
            <a:endParaRPr/>
          </a:p>
        </p:txBody>
      </p:sp>
      <p:sp>
        <p:nvSpPr>
          <p:cNvPr id="196" name="Google Shape;196;p29"/>
          <p:cNvSpPr txBox="1"/>
          <p:nvPr>
            <p:ph idx="1" type="body"/>
          </p:nvPr>
        </p:nvSpPr>
        <p:spPr>
          <a:xfrm>
            <a:off x="6763875" y="3828125"/>
            <a:ext cx="2163300" cy="5727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a:t>Different Approach</a:t>
            </a:r>
            <a:endParaRPr/>
          </a:p>
        </p:txBody>
      </p:sp>
      <p:pic>
        <p:nvPicPr>
          <p:cNvPr id="197" name="Google Shape;197;p29"/>
          <p:cNvPicPr preferRelativeResize="0"/>
          <p:nvPr/>
        </p:nvPicPr>
        <p:blipFill>
          <a:blip r:embed="rId3">
            <a:alphaModFix/>
          </a:blip>
          <a:stretch>
            <a:fillRect/>
          </a:stretch>
        </p:blipFill>
        <p:spPr>
          <a:xfrm>
            <a:off x="5520400" y="1114250"/>
            <a:ext cx="2915099" cy="2568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Collect more data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03" name="Google Shape;203;p30"/>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If we recall the slide of the previous </a:t>
            </a:r>
            <a:r>
              <a:rPr lang="en-GB"/>
              <a:t>lesson, the all idea of machine learning is to learn the distribution of the input data. </a:t>
            </a:r>
            <a:endParaRPr/>
          </a:p>
          <a:p>
            <a:pPr indent="0" lvl="0" marL="0" rtl="0" algn="l">
              <a:spcBef>
                <a:spcPts val="1200"/>
              </a:spcBef>
              <a:spcAft>
                <a:spcPts val="0"/>
              </a:spcAft>
              <a:buNone/>
            </a:pPr>
            <a:r>
              <a:rPr lang="en-GB"/>
              <a:t>If the imputed data is very skews, this might mean that our sample is not representative of the population we want to study. </a:t>
            </a:r>
            <a:endParaRPr/>
          </a:p>
          <a:p>
            <a:pPr indent="0" lvl="0" marL="0" rtl="0" algn="l">
              <a:spcBef>
                <a:spcPts val="1200"/>
              </a:spcBef>
              <a:spcAft>
                <a:spcPts val="1200"/>
              </a:spcAft>
              <a:buNone/>
            </a:pPr>
            <a:r>
              <a:rPr lang="en-GB"/>
              <a:t>So, it leads to issues of label balance. Collecting more data can fix this. This for example can happen, if the data acquisition phases involves physical processes. So issues on the equipment may justify the imbalance. </a:t>
            </a:r>
            <a:endParaRPr/>
          </a:p>
        </p:txBody>
      </p:sp>
      <p:sp>
        <p:nvSpPr>
          <p:cNvPr id="204" name="Google Shape;20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05" name="Google Shape;205;p30"/>
          <p:cNvPicPr preferRelativeResize="0"/>
          <p:nvPr/>
        </p:nvPicPr>
        <p:blipFill>
          <a:blip r:embed="rId3">
            <a:alphaModFix/>
          </a:blip>
          <a:stretch>
            <a:fillRect/>
          </a:stretch>
        </p:blipFill>
        <p:spPr>
          <a:xfrm>
            <a:off x="5412599" y="1415957"/>
            <a:ext cx="3416175" cy="90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Change performance metric</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11" name="Google Shape;211;p31"/>
          <p:cNvSpPr txBox="1"/>
          <p:nvPr>
            <p:ph idx="1" type="body"/>
          </p:nvPr>
        </p:nvSpPr>
        <p:spPr>
          <a:xfrm>
            <a:off x="299775" y="1144575"/>
            <a:ext cx="4305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As we have seen, accuracy is not the best metric to evaluate an imbalance dataset.  This is </a:t>
            </a:r>
            <a:r>
              <a:rPr lang="en-GB"/>
              <a:t>because</a:t>
            </a:r>
            <a:r>
              <a:rPr lang="en-GB"/>
              <a:t>, for 90% positive class distribution, if we use a random model, we will have an </a:t>
            </a:r>
            <a:r>
              <a:rPr lang="en-GB"/>
              <a:t>accuracy</a:t>
            </a:r>
            <a:r>
              <a:rPr lang="en-GB"/>
              <a:t> around 90% without any effort. </a:t>
            </a:r>
            <a:endParaRPr/>
          </a:p>
          <a:p>
            <a:pPr indent="0" lvl="0" marL="0" rtl="0" algn="l">
              <a:spcBef>
                <a:spcPts val="1200"/>
              </a:spcBef>
              <a:spcAft>
                <a:spcPts val="0"/>
              </a:spcAft>
              <a:buNone/>
            </a:pPr>
            <a:r>
              <a:rPr lang="en-GB"/>
              <a:t>I would recommend the following metrics:</a:t>
            </a:r>
            <a:endParaRPr/>
          </a:p>
          <a:p>
            <a:pPr indent="-298450" lvl="0" marL="457200" rtl="0" algn="l">
              <a:spcBef>
                <a:spcPts val="1200"/>
              </a:spcBef>
              <a:spcAft>
                <a:spcPts val="0"/>
              </a:spcAft>
              <a:buSzPts val="1100"/>
              <a:buChar char="-"/>
            </a:pPr>
            <a:r>
              <a:rPr lang="en-GB"/>
              <a:t>Precision</a:t>
            </a:r>
            <a:endParaRPr/>
          </a:p>
          <a:p>
            <a:pPr indent="-298450" lvl="0" marL="457200" rtl="0" algn="l">
              <a:spcBef>
                <a:spcPts val="0"/>
              </a:spcBef>
              <a:spcAft>
                <a:spcPts val="0"/>
              </a:spcAft>
              <a:buSzPts val="1100"/>
              <a:buChar char="-"/>
            </a:pPr>
            <a:r>
              <a:rPr lang="en-GB"/>
              <a:t>Recall</a:t>
            </a:r>
            <a:endParaRPr/>
          </a:p>
          <a:p>
            <a:pPr indent="-298450" lvl="0" marL="457200" rtl="0" algn="l">
              <a:spcBef>
                <a:spcPts val="0"/>
              </a:spcBef>
              <a:spcAft>
                <a:spcPts val="0"/>
              </a:spcAft>
              <a:buSzPts val="1100"/>
              <a:buChar char="-"/>
            </a:pPr>
            <a:r>
              <a:rPr lang="en-GB"/>
              <a:t>F1 score</a:t>
            </a:r>
            <a:endParaRPr/>
          </a:p>
          <a:p>
            <a:pPr indent="-298450" lvl="0" marL="457200" rtl="0" algn="l">
              <a:spcBef>
                <a:spcPts val="0"/>
              </a:spcBef>
              <a:spcAft>
                <a:spcPts val="0"/>
              </a:spcAft>
              <a:buSzPts val="1100"/>
              <a:buChar char="-"/>
            </a:pPr>
            <a:r>
              <a:rPr lang="en-GB"/>
              <a:t>ROC curve (AUC)</a:t>
            </a:r>
            <a:endParaRPr/>
          </a:p>
        </p:txBody>
      </p:sp>
      <p:sp>
        <p:nvSpPr>
          <p:cNvPr id="212" name="Google Shape;21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13" name="Google Shape;213;p31"/>
          <p:cNvPicPr preferRelativeResize="0"/>
          <p:nvPr/>
        </p:nvPicPr>
        <p:blipFill>
          <a:blip r:embed="rId3">
            <a:alphaModFix/>
          </a:blip>
          <a:stretch>
            <a:fillRect/>
          </a:stretch>
        </p:blipFill>
        <p:spPr>
          <a:xfrm>
            <a:off x="4742400" y="1703725"/>
            <a:ext cx="4233826" cy="21930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Resample dataset</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19" name="Google Shape;219;p32"/>
          <p:cNvSpPr txBox="1"/>
          <p:nvPr>
            <p:ph idx="1" type="body"/>
          </p:nvPr>
        </p:nvSpPr>
        <p:spPr>
          <a:xfrm>
            <a:off x="299775" y="1144575"/>
            <a:ext cx="4272300" cy="276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technique while very simple, can be very powerful. There are two approaches:</a:t>
            </a:r>
            <a:endParaRPr/>
          </a:p>
          <a:p>
            <a:pPr indent="-298450" lvl="0" marL="457200" rtl="0" algn="l">
              <a:spcBef>
                <a:spcPts val="1200"/>
              </a:spcBef>
              <a:spcAft>
                <a:spcPts val="0"/>
              </a:spcAft>
              <a:buSzPts val="1100"/>
              <a:buChar char="-"/>
            </a:pPr>
            <a:r>
              <a:rPr lang="en-GB"/>
              <a:t>Undersampling</a:t>
            </a:r>
            <a:endParaRPr/>
          </a:p>
          <a:p>
            <a:pPr indent="0" lvl="0" marL="0" rtl="0" algn="l">
              <a:spcBef>
                <a:spcPts val="1200"/>
              </a:spcBef>
              <a:spcAft>
                <a:spcPts val="0"/>
              </a:spcAft>
              <a:buNone/>
            </a:pPr>
            <a:r>
              <a:rPr lang="en-GB"/>
              <a:t>In this technique we select only a few labels of the most abundant label in order to ensure a good balance. 50/50 is not mandatory</a:t>
            </a:r>
            <a:endParaRPr/>
          </a:p>
          <a:p>
            <a:pPr indent="-298450" lvl="0" marL="457200" rtl="0" algn="l">
              <a:spcBef>
                <a:spcPts val="1200"/>
              </a:spcBef>
              <a:spcAft>
                <a:spcPts val="0"/>
              </a:spcAft>
              <a:buSzPts val="1100"/>
              <a:buChar char="-"/>
            </a:pPr>
            <a:r>
              <a:rPr lang="en-GB"/>
              <a:t>Oversampling</a:t>
            </a:r>
            <a:endParaRPr/>
          </a:p>
          <a:p>
            <a:pPr indent="0" lvl="0" marL="0" rtl="0" algn="l">
              <a:spcBef>
                <a:spcPts val="1200"/>
              </a:spcBef>
              <a:spcAft>
                <a:spcPts val="1200"/>
              </a:spcAft>
              <a:buNone/>
            </a:pPr>
            <a:r>
              <a:rPr lang="en-GB"/>
              <a:t>This </a:t>
            </a:r>
            <a:r>
              <a:rPr lang="en-GB"/>
              <a:t>technique</a:t>
            </a:r>
            <a:r>
              <a:rPr lang="en-GB"/>
              <a:t> replicates the minority class n amount of times until we </a:t>
            </a:r>
            <a:r>
              <a:rPr lang="en-GB"/>
              <a:t>achieve</a:t>
            </a:r>
            <a:r>
              <a:rPr lang="en-GB"/>
              <a:t> nice balance. </a:t>
            </a:r>
            <a:endParaRPr/>
          </a:p>
        </p:txBody>
      </p:sp>
      <p:sp>
        <p:nvSpPr>
          <p:cNvPr id="220" name="Google Shape;22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21" name="Google Shape;221;p32"/>
          <p:cNvPicPr preferRelativeResize="0"/>
          <p:nvPr/>
        </p:nvPicPr>
        <p:blipFill>
          <a:blip r:embed="rId3">
            <a:alphaModFix/>
          </a:blip>
          <a:stretch>
            <a:fillRect/>
          </a:stretch>
        </p:blipFill>
        <p:spPr>
          <a:xfrm>
            <a:off x="5792800" y="609600"/>
            <a:ext cx="2679650" cy="2019425"/>
          </a:xfrm>
          <a:prstGeom prst="rect">
            <a:avLst/>
          </a:prstGeom>
          <a:noFill/>
          <a:ln>
            <a:noFill/>
          </a:ln>
        </p:spPr>
      </p:pic>
      <p:pic>
        <p:nvPicPr>
          <p:cNvPr id="222" name="Google Shape;222;p32"/>
          <p:cNvPicPr preferRelativeResize="0"/>
          <p:nvPr/>
        </p:nvPicPr>
        <p:blipFill>
          <a:blip r:embed="rId4">
            <a:alphaModFix/>
          </a:blip>
          <a:stretch>
            <a:fillRect/>
          </a:stretch>
        </p:blipFill>
        <p:spPr>
          <a:xfrm>
            <a:off x="5883925" y="2629025"/>
            <a:ext cx="2497400" cy="1710650"/>
          </a:xfrm>
          <a:prstGeom prst="rect">
            <a:avLst/>
          </a:prstGeom>
          <a:noFill/>
          <a:ln>
            <a:noFill/>
          </a:ln>
        </p:spPr>
      </p:pic>
      <p:sp>
        <p:nvSpPr>
          <p:cNvPr id="223" name="Google Shape;223;p32"/>
          <p:cNvSpPr txBox="1"/>
          <p:nvPr/>
        </p:nvSpPr>
        <p:spPr>
          <a:xfrm>
            <a:off x="453600" y="3959500"/>
            <a:ext cx="5382000" cy="5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100">
                <a:solidFill>
                  <a:schemeClr val="dk2"/>
                </a:solidFill>
              </a:rPr>
              <a:t>%sh pip install imbalanced-learn</a:t>
            </a:r>
            <a:endParaRPr i="1" sz="1100">
              <a:solidFill>
                <a:schemeClr val="dk2"/>
              </a:solidFill>
            </a:endParaRPr>
          </a:p>
          <a:p>
            <a:pPr indent="0" lvl="0" marL="0" rtl="0" algn="l">
              <a:spcBef>
                <a:spcPts val="0"/>
              </a:spcBef>
              <a:spcAft>
                <a:spcPts val="0"/>
              </a:spcAft>
              <a:buNone/>
            </a:pPr>
            <a:r>
              <a:rPr lang="en-GB" sz="1050">
                <a:solidFill>
                  <a:srgbClr val="007B00"/>
                </a:solidFill>
                <a:highlight>
                  <a:srgbClr val="F7F7F7"/>
                </a:highlight>
                <a:latin typeface="Roboto Mono"/>
                <a:ea typeface="Roboto Mono"/>
                <a:cs typeface="Roboto Mono"/>
                <a:sym typeface="Roboto Mono"/>
              </a:rPr>
              <a:t>from</a:t>
            </a:r>
            <a:r>
              <a:rPr lang="en-GB" sz="1050">
                <a:solidFill>
                  <a:schemeClr val="dk1"/>
                </a:solidFill>
                <a:highlight>
                  <a:srgbClr val="F7F7F7"/>
                </a:highlight>
                <a:latin typeface="Roboto Mono"/>
                <a:ea typeface="Roboto Mono"/>
                <a:cs typeface="Roboto Mono"/>
                <a:sym typeface="Roboto Mono"/>
              </a:rPr>
              <a:t> imblearn.under_sampling </a:t>
            </a:r>
            <a:r>
              <a:rPr lang="en-GB" sz="1050">
                <a:solidFill>
                  <a:srgbClr val="007B00"/>
                </a:solidFill>
                <a:highlight>
                  <a:srgbClr val="F7F7F7"/>
                </a:highlight>
                <a:latin typeface="Roboto Mono"/>
                <a:ea typeface="Roboto Mono"/>
                <a:cs typeface="Roboto Mono"/>
                <a:sym typeface="Roboto Mono"/>
              </a:rPr>
              <a:t>import</a:t>
            </a:r>
            <a:r>
              <a:rPr lang="en-GB" sz="1050">
                <a:solidFill>
                  <a:schemeClr val="dk1"/>
                </a:solidFill>
                <a:highlight>
                  <a:srgbClr val="F7F7F7"/>
                </a:highlight>
                <a:latin typeface="Roboto Mono"/>
                <a:ea typeface="Roboto Mono"/>
                <a:cs typeface="Roboto Mono"/>
                <a:sym typeface="Roboto Mono"/>
              </a:rPr>
              <a:t> RandomUnderSampler</a:t>
            </a:r>
            <a:endParaRPr sz="11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Lesson Plan</a:t>
            </a:r>
            <a:endParaRPr/>
          </a:p>
        </p:txBody>
      </p:sp>
      <p:sp>
        <p:nvSpPr>
          <p:cNvPr id="73" name="Google Shape;73;p15"/>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a:t>Improve feature engineering on the titanic dataset</a:t>
            </a:r>
            <a:endParaRPr/>
          </a:p>
          <a:p>
            <a:pPr indent="-298450" lvl="0" marL="457200" rtl="0" algn="l">
              <a:spcBef>
                <a:spcPts val="0"/>
              </a:spcBef>
              <a:spcAft>
                <a:spcPts val="0"/>
              </a:spcAft>
              <a:buSzPts val="1100"/>
              <a:buChar char="●"/>
            </a:pPr>
            <a:r>
              <a:rPr lang="en-GB"/>
              <a:t>Improve python code in order to become more production ready</a:t>
            </a:r>
            <a:endParaRPr/>
          </a:p>
          <a:p>
            <a:pPr indent="-298450" lvl="0" marL="457200" rtl="0" algn="l">
              <a:spcBef>
                <a:spcPts val="0"/>
              </a:spcBef>
              <a:spcAft>
                <a:spcPts val="0"/>
              </a:spcAft>
              <a:buSzPts val="1100"/>
              <a:buChar char="●"/>
            </a:pPr>
            <a:r>
              <a:rPr lang="en-GB"/>
              <a:t>More supervised classification algorithms: </a:t>
            </a:r>
            <a:endParaRPr/>
          </a:p>
          <a:p>
            <a:pPr indent="-304800" lvl="1" marL="914400" rtl="0" algn="l">
              <a:spcBef>
                <a:spcPts val="0"/>
              </a:spcBef>
              <a:spcAft>
                <a:spcPts val="0"/>
              </a:spcAft>
              <a:buSzPts val="1200"/>
              <a:buChar char="○"/>
            </a:pPr>
            <a:r>
              <a:rPr lang="en-GB"/>
              <a:t>Random Forest</a:t>
            </a:r>
            <a:endParaRPr/>
          </a:p>
          <a:p>
            <a:pPr indent="-304800" lvl="1" marL="914400" rtl="0" algn="l">
              <a:spcBef>
                <a:spcPts val="0"/>
              </a:spcBef>
              <a:spcAft>
                <a:spcPts val="0"/>
              </a:spcAft>
              <a:buSzPts val="1200"/>
              <a:buChar char="○"/>
            </a:pPr>
            <a:r>
              <a:rPr lang="en-GB"/>
              <a:t>XGBoost</a:t>
            </a:r>
            <a:endParaRPr/>
          </a:p>
          <a:p>
            <a:pPr indent="-304800" lvl="1" marL="914400" rtl="0" algn="l">
              <a:spcBef>
                <a:spcPts val="0"/>
              </a:spcBef>
              <a:spcAft>
                <a:spcPts val="0"/>
              </a:spcAft>
              <a:buSzPts val="1200"/>
              <a:buChar char="○"/>
            </a:pPr>
            <a:r>
              <a:rPr lang="en-GB"/>
              <a:t>K-NN</a:t>
            </a:r>
            <a:endParaRPr/>
          </a:p>
          <a:p>
            <a:pPr indent="-298450" lvl="0" marL="457200" rtl="0" algn="l">
              <a:spcBef>
                <a:spcPts val="0"/>
              </a:spcBef>
              <a:spcAft>
                <a:spcPts val="0"/>
              </a:spcAft>
              <a:buSzPts val="1100"/>
              <a:buChar char="●"/>
            </a:pPr>
            <a:r>
              <a:rPr lang="en-GB"/>
              <a:t>Techniques</a:t>
            </a:r>
            <a:r>
              <a:rPr lang="en-GB"/>
              <a:t> to handle unbalanced datasets</a:t>
            </a:r>
            <a:endParaRPr/>
          </a:p>
          <a:p>
            <a:pPr indent="-298450" lvl="0" marL="457200" rtl="0" algn="l">
              <a:spcBef>
                <a:spcPts val="0"/>
              </a:spcBef>
              <a:spcAft>
                <a:spcPts val="0"/>
              </a:spcAft>
              <a:buSzPts val="1100"/>
              <a:buChar char="●"/>
            </a:pPr>
            <a:r>
              <a:rPr lang="en-GB"/>
              <a:t>Techniques to scale values</a:t>
            </a:r>
            <a:endParaRPr/>
          </a:p>
          <a:p>
            <a:pPr indent="-298450" lvl="0" marL="457200" rtl="0" algn="l">
              <a:spcBef>
                <a:spcPts val="0"/>
              </a:spcBef>
              <a:spcAft>
                <a:spcPts val="0"/>
              </a:spcAft>
              <a:buSzPts val="1100"/>
              <a:buChar char="●"/>
            </a:pPr>
            <a:r>
              <a:rPr lang="en-GB"/>
              <a:t>Regression supervised algorithms</a:t>
            </a:r>
            <a:endParaRPr/>
          </a:p>
          <a:p>
            <a:pPr indent="-298450" lvl="0" marL="457200" rtl="0" algn="l">
              <a:spcBef>
                <a:spcPts val="0"/>
              </a:spcBef>
              <a:spcAft>
                <a:spcPts val="0"/>
              </a:spcAft>
              <a:buSzPts val="1100"/>
              <a:buChar char="●"/>
            </a:pPr>
            <a:r>
              <a:rPr lang="en-GB"/>
              <a:t>Example</a:t>
            </a:r>
            <a:endParaRPr/>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5" name="Google Shape;75;p15"/>
          <p:cNvPicPr preferRelativeResize="0"/>
          <p:nvPr/>
        </p:nvPicPr>
        <p:blipFill rotWithShape="1">
          <a:blip r:embed="rId3">
            <a:alphaModFix/>
          </a:blip>
          <a:srcRect b="6050" l="0" r="0" t="0"/>
          <a:stretch/>
        </p:blipFill>
        <p:spPr>
          <a:xfrm>
            <a:off x="5117701" y="1068376"/>
            <a:ext cx="3468624" cy="3102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Resample dataset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9" name="Google Shape;229;p33"/>
          <p:cNvSpPr txBox="1"/>
          <p:nvPr>
            <p:ph idx="1" type="body"/>
          </p:nvPr>
        </p:nvSpPr>
        <p:spPr>
          <a:xfrm>
            <a:off x="299775" y="1144575"/>
            <a:ext cx="4272300" cy="276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a:t>Tips</a:t>
            </a:r>
            <a:r>
              <a:rPr lang="en-GB"/>
              <a:t>:</a:t>
            </a:r>
            <a:endParaRPr/>
          </a:p>
          <a:p>
            <a:pPr indent="-298450" lvl="0" marL="457200" rtl="0" algn="l">
              <a:lnSpc>
                <a:spcPct val="150000"/>
              </a:lnSpc>
              <a:spcBef>
                <a:spcPts val="1200"/>
              </a:spcBef>
              <a:spcAft>
                <a:spcPts val="0"/>
              </a:spcAft>
              <a:buSzPts val="1100"/>
              <a:buChar char="●"/>
            </a:pPr>
            <a:r>
              <a:rPr lang="en-GB"/>
              <a:t>Consider testing under-sampling when you have an a lot data </a:t>
            </a:r>
            <a:endParaRPr/>
          </a:p>
          <a:p>
            <a:pPr indent="-298450" lvl="0" marL="457200" rtl="0" algn="l">
              <a:lnSpc>
                <a:spcPct val="150000"/>
              </a:lnSpc>
              <a:spcBef>
                <a:spcPts val="0"/>
              </a:spcBef>
              <a:spcAft>
                <a:spcPts val="0"/>
              </a:spcAft>
              <a:buSzPts val="1100"/>
              <a:buChar char="●"/>
            </a:pPr>
            <a:r>
              <a:rPr lang="en-GB"/>
              <a:t>Consider testing over-sampling when you don’t have a lot of data </a:t>
            </a:r>
            <a:endParaRPr/>
          </a:p>
          <a:p>
            <a:pPr indent="-298450" lvl="0" marL="457200" rtl="0" algn="l">
              <a:lnSpc>
                <a:spcPct val="150000"/>
              </a:lnSpc>
              <a:spcBef>
                <a:spcPts val="0"/>
              </a:spcBef>
              <a:spcAft>
                <a:spcPts val="0"/>
              </a:spcAft>
              <a:buSzPts val="1100"/>
              <a:buChar char="●"/>
            </a:pPr>
            <a:r>
              <a:rPr lang="en-GB"/>
              <a:t>Consider testing random and non-random (e.g. stratified) sampling schemes.</a:t>
            </a:r>
            <a:endParaRPr/>
          </a:p>
          <a:p>
            <a:pPr indent="-298450" lvl="0" marL="457200" rtl="0" algn="l">
              <a:lnSpc>
                <a:spcPct val="150000"/>
              </a:lnSpc>
              <a:spcBef>
                <a:spcPts val="0"/>
              </a:spcBef>
              <a:spcAft>
                <a:spcPts val="0"/>
              </a:spcAft>
              <a:buSzPts val="1100"/>
              <a:buChar char="●"/>
            </a:pPr>
            <a:r>
              <a:rPr lang="en-GB"/>
              <a:t>Consider testing different resampled ratios </a:t>
            </a:r>
            <a:endParaRPr/>
          </a:p>
        </p:txBody>
      </p:sp>
      <p:sp>
        <p:nvSpPr>
          <p:cNvPr id="230" name="Google Shape;23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31" name="Google Shape;231;p33"/>
          <p:cNvPicPr preferRelativeResize="0"/>
          <p:nvPr/>
        </p:nvPicPr>
        <p:blipFill>
          <a:blip r:embed="rId3">
            <a:alphaModFix/>
          </a:blip>
          <a:stretch>
            <a:fillRect/>
          </a:stretch>
        </p:blipFill>
        <p:spPr>
          <a:xfrm>
            <a:off x="5792800" y="609600"/>
            <a:ext cx="2679650" cy="2019425"/>
          </a:xfrm>
          <a:prstGeom prst="rect">
            <a:avLst/>
          </a:prstGeom>
          <a:noFill/>
          <a:ln>
            <a:noFill/>
          </a:ln>
        </p:spPr>
      </p:pic>
      <p:pic>
        <p:nvPicPr>
          <p:cNvPr id="232" name="Google Shape;232;p33"/>
          <p:cNvPicPr preferRelativeResize="0"/>
          <p:nvPr/>
        </p:nvPicPr>
        <p:blipFill>
          <a:blip r:embed="rId4">
            <a:alphaModFix/>
          </a:blip>
          <a:stretch>
            <a:fillRect/>
          </a:stretch>
        </p:blipFill>
        <p:spPr>
          <a:xfrm>
            <a:off x="5883925" y="2629025"/>
            <a:ext cx="2497400" cy="1710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Generate Synthetic Samples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38" name="Google Shape;238;p34"/>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this approach the idea is to create synthetic data to balance the minority class. The biggest difference compared with oversampling is the fact of having new but different data. </a:t>
            </a:r>
            <a:endParaRPr/>
          </a:p>
          <a:p>
            <a:pPr indent="0" lvl="0" marL="0" rtl="0" algn="l">
              <a:spcBef>
                <a:spcPts val="1200"/>
              </a:spcBef>
              <a:spcAft>
                <a:spcPts val="0"/>
              </a:spcAft>
              <a:buNone/>
            </a:pPr>
            <a:r>
              <a:rPr lang="en-GB"/>
              <a:t>One of the most popular </a:t>
            </a:r>
            <a:r>
              <a:rPr lang="en-GB"/>
              <a:t>techniques</a:t>
            </a:r>
            <a:r>
              <a:rPr lang="en-GB"/>
              <a:t> is called SMOTE. This algorithm uses clustering (using a distance method) to </a:t>
            </a:r>
            <a:r>
              <a:rPr lang="en-GB"/>
              <a:t>separate</a:t>
            </a:r>
            <a:r>
              <a:rPr lang="en-GB"/>
              <a:t> the data into clusters, and generate data for the same cluster. </a:t>
            </a:r>
            <a:endParaRPr/>
          </a:p>
          <a:p>
            <a:pPr indent="0" lvl="0" marL="0" rtl="0" algn="l">
              <a:spcBef>
                <a:spcPts val="1200"/>
              </a:spcBef>
              <a:spcAft>
                <a:spcPts val="0"/>
              </a:spcAft>
              <a:buNone/>
            </a:pPr>
            <a:r>
              <a:rPr lang="en-GB"/>
              <a:t>Implementation</a:t>
            </a:r>
            <a:r>
              <a:rPr lang="en-GB"/>
              <a:t>:</a:t>
            </a:r>
            <a:endParaRPr/>
          </a:p>
          <a:p>
            <a:pPr indent="0" lvl="0" marL="0" rtl="0" algn="l">
              <a:spcBef>
                <a:spcPts val="1200"/>
              </a:spcBef>
              <a:spcAft>
                <a:spcPts val="0"/>
              </a:spcAft>
              <a:buNone/>
            </a:pPr>
            <a:r>
              <a:rPr lang="en-GB" sz="650">
                <a:solidFill>
                  <a:srgbClr val="007B00"/>
                </a:solidFill>
                <a:highlight>
                  <a:srgbClr val="F7F7F7"/>
                </a:highlight>
                <a:latin typeface="Roboto Mono"/>
                <a:ea typeface="Roboto Mono"/>
                <a:cs typeface="Roboto Mono"/>
                <a:sym typeface="Roboto Mono"/>
              </a:rPr>
              <a:t>from</a:t>
            </a:r>
            <a:r>
              <a:rPr lang="en-GB" sz="650">
                <a:solidFill>
                  <a:schemeClr val="dk1"/>
                </a:solidFill>
                <a:highlight>
                  <a:srgbClr val="F7F7F7"/>
                </a:highlight>
                <a:latin typeface="Roboto Mono"/>
                <a:ea typeface="Roboto Mono"/>
                <a:cs typeface="Roboto Mono"/>
                <a:sym typeface="Roboto Mono"/>
              </a:rPr>
              <a:t> imblearn.over_sampling </a:t>
            </a:r>
            <a:r>
              <a:rPr lang="en-GB" sz="650">
                <a:solidFill>
                  <a:srgbClr val="007B00"/>
                </a:solidFill>
                <a:highlight>
                  <a:srgbClr val="F7F7F7"/>
                </a:highlight>
                <a:latin typeface="Roboto Mono"/>
                <a:ea typeface="Roboto Mono"/>
                <a:cs typeface="Roboto Mono"/>
                <a:sym typeface="Roboto Mono"/>
              </a:rPr>
              <a:t>import</a:t>
            </a:r>
            <a:r>
              <a:rPr lang="en-GB" sz="650">
                <a:solidFill>
                  <a:schemeClr val="dk1"/>
                </a:solidFill>
                <a:highlight>
                  <a:srgbClr val="F7F7F7"/>
                </a:highlight>
                <a:latin typeface="Roboto Mono"/>
                <a:ea typeface="Roboto Mono"/>
                <a:cs typeface="Roboto Mono"/>
                <a:sym typeface="Roboto Mono"/>
              </a:rPr>
              <a:t> SMOTE</a:t>
            </a:r>
            <a:endParaRPr sz="650">
              <a:solidFill>
                <a:schemeClr val="dk1"/>
              </a:solidFill>
              <a:highlight>
                <a:srgbClr val="F7F7F7"/>
              </a:highlight>
              <a:latin typeface="Roboto Mono"/>
              <a:ea typeface="Roboto Mono"/>
              <a:cs typeface="Roboto Mono"/>
              <a:sym typeface="Roboto Mono"/>
            </a:endParaRPr>
          </a:p>
          <a:p>
            <a:pPr indent="0" lvl="0" marL="0" rtl="0" algn="l">
              <a:spcBef>
                <a:spcPts val="1200"/>
              </a:spcBef>
              <a:spcAft>
                <a:spcPts val="0"/>
              </a:spcAft>
              <a:buNone/>
            </a:pPr>
            <a:r>
              <a:rPr lang="en-GB" sz="650">
                <a:solidFill>
                  <a:schemeClr val="dk1"/>
                </a:solidFill>
                <a:highlight>
                  <a:srgbClr val="F7F7F7"/>
                </a:highlight>
                <a:latin typeface="Roboto Mono"/>
                <a:ea typeface="Roboto Mono"/>
                <a:cs typeface="Roboto Mono"/>
                <a:sym typeface="Roboto Mono"/>
              </a:rPr>
              <a:t>smote </a:t>
            </a:r>
            <a:r>
              <a:rPr lang="en-GB" sz="650">
                <a:solidFill>
                  <a:srgbClr val="055BE0"/>
                </a:solidFill>
                <a:highlight>
                  <a:srgbClr val="F7F7F7"/>
                </a:highlight>
                <a:latin typeface="Roboto Mono"/>
                <a:ea typeface="Roboto Mono"/>
                <a:cs typeface="Roboto Mono"/>
                <a:sym typeface="Roboto Mono"/>
              </a:rPr>
              <a:t>=</a:t>
            </a:r>
            <a:r>
              <a:rPr lang="en-GB" sz="650">
                <a:solidFill>
                  <a:schemeClr val="dk1"/>
                </a:solidFill>
                <a:highlight>
                  <a:srgbClr val="F7F7F7"/>
                </a:highlight>
                <a:latin typeface="Roboto Mono"/>
                <a:ea typeface="Roboto Mono"/>
                <a:cs typeface="Roboto Mono"/>
                <a:sym typeface="Roboto Mono"/>
              </a:rPr>
              <a:t> SMOTE(ratio</a:t>
            </a:r>
            <a:r>
              <a:rPr lang="en-GB" sz="650">
                <a:solidFill>
                  <a:srgbClr val="055BE0"/>
                </a:solidFill>
                <a:highlight>
                  <a:srgbClr val="F7F7F7"/>
                </a:highlight>
                <a:latin typeface="Roboto Mono"/>
                <a:ea typeface="Roboto Mono"/>
                <a:cs typeface="Roboto Mono"/>
                <a:sym typeface="Roboto Mono"/>
              </a:rPr>
              <a:t>=</a:t>
            </a:r>
            <a:r>
              <a:rPr lang="en-GB" sz="650">
                <a:solidFill>
                  <a:srgbClr val="BB2323"/>
                </a:solidFill>
                <a:highlight>
                  <a:srgbClr val="F7F7F7"/>
                </a:highlight>
                <a:latin typeface="Roboto Mono"/>
                <a:ea typeface="Roboto Mono"/>
                <a:cs typeface="Roboto Mono"/>
                <a:sym typeface="Roboto Mono"/>
              </a:rPr>
              <a:t>'minority'</a:t>
            </a:r>
            <a:r>
              <a:rPr lang="en-GB" sz="650">
                <a:solidFill>
                  <a:schemeClr val="dk1"/>
                </a:solidFill>
                <a:highlight>
                  <a:srgbClr val="F7F7F7"/>
                </a:highlight>
                <a:latin typeface="Roboto Mono"/>
                <a:ea typeface="Roboto Mono"/>
                <a:cs typeface="Roboto Mono"/>
                <a:sym typeface="Roboto Mono"/>
              </a:rPr>
              <a:t>)</a:t>
            </a:r>
            <a:endParaRPr sz="650">
              <a:solidFill>
                <a:schemeClr val="dk1"/>
              </a:solidFill>
              <a:highlight>
                <a:srgbClr val="F7F7F7"/>
              </a:highlight>
              <a:latin typeface="Roboto Mono"/>
              <a:ea typeface="Roboto Mono"/>
              <a:cs typeface="Roboto Mono"/>
              <a:sym typeface="Roboto Mono"/>
            </a:endParaRPr>
          </a:p>
          <a:p>
            <a:pPr indent="0" lvl="0" marL="0" rtl="0" algn="l">
              <a:lnSpc>
                <a:spcPct val="170000"/>
              </a:lnSpc>
              <a:spcBef>
                <a:spcPts val="1200"/>
              </a:spcBef>
              <a:spcAft>
                <a:spcPts val="0"/>
              </a:spcAft>
              <a:buNone/>
            </a:pPr>
            <a:r>
              <a:rPr lang="en-GB" sz="650">
                <a:solidFill>
                  <a:schemeClr val="dk1"/>
                </a:solidFill>
                <a:highlight>
                  <a:srgbClr val="F7F7F7"/>
                </a:highlight>
                <a:latin typeface="Roboto Mono"/>
                <a:ea typeface="Roboto Mono"/>
                <a:cs typeface="Roboto Mono"/>
                <a:sym typeface="Roboto Mono"/>
              </a:rPr>
              <a:t>X_sm, y_sm </a:t>
            </a:r>
            <a:r>
              <a:rPr lang="en-GB" sz="650">
                <a:solidFill>
                  <a:srgbClr val="055BE0"/>
                </a:solidFill>
                <a:highlight>
                  <a:srgbClr val="F7F7F7"/>
                </a:highlight>
                <a:latin typeface="Roboto Mono"/>
                <a:ea typeface="Roboto Mono"/>
                <a:cs typeface="Roboto Mono"/>
                <a:sym typeface="Roboto Mono"/>
              </a:rPr>
              <a:t>=</a:t>
            </a:r>
            <a:r>
              <a:rPr lang="en-GB" sz="650">
                <a:solidFill>
                  <a:schemeClr val="dk1"/>
                </a:solidFill>
                <a:highlight>
                  <a:srgbClr val="F7F7F7"/>
                </a:highlight>
                <a:latin typeface="Roboto Mono"/>
                <a:ea typeface="Roboto Mono"/>
                <a:cs typeface="Roboto Mono"/>
                <a:sym typeface="Roboto Mono"/>
              </a:rPr>
              <a:t> smote</a:t>
            </a:r>
            <a:r>
              <a:rPr lang="en-GB" sz="650">
                <a:solidFill>
                  <a:srgbClr val="055BE0"/>
                </a:solidFill>
                <a:highlight>
                  <a:srgbClr val="F7F7F7"/>
                </a:highlight>
                <a:latin typeface="Roboto Mono"/>
                <a:ea typeface="Roboto Mono"/>
                <a:cs typeface="Roboto Mono"/>
                <a:sym typeface="Roboto Mono"/>
              </a:rPr>
              <a:t>.</a:t>
            </a:r>
            <a:r>
              <a:rPr lang="en-GB" sz="650">
                <a:solidFill>
                  <a:schemeClr val="dk1"/>
                </a:solidFill>
                <a:highlight>
                  <a:srgbClr val="F7F7F7"/>
                </a:highlight>
                <a:latin typeface="Roboto Mono"/>
                <a:ea typeface="Roboto Mono"/>
                <a:cs typeface="Roboto Mono"/>
                <a:sym typeface="Roboto Mono"/>
              </a:rPr>
              <a:t>fit_sample(X, y)</a:t>
            </a:r>
            <a:endParaRPr sz="700"/>
          </a:p>
        </p:txBody>
      </p:sp>
      <p:sp>
        <p:nvSpPr>
          <p:cNvPr id="239" name="Google Shape;23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0" name="Google Shape;240;p34"/>
          <p:cNvPicPr preferRelativeResize="0"/>
          <p:nvPr/>
        </p:nvPicPr>
        <p:blipFill>
          <a:blip r:embed="rId3">
            <a:alphaModFix/>
          </a:blip>
          <a:stretch>
            <a:fillRect/>
          </a:stretch>
        </p:blipFill>
        <p:spPr>
          <a:xfrm>
            <a:off x="4724475" y="1334700"/>
            <a:ext cx="4267126" cy="1895470"/>
          </a:xfrm>
          <a:prstGeom prst="rect">
            <a:avLst/>
          </a:prstGeom>
          <a:noFill/>
          <a:ln>
            <a:noFill/>
          </a:ln>
        </p:spPr>
      </p:pic>
      <p:sp>
        <p:nvSpPr>
          <p:cNvPr id="241" name="Google Shape;241;p34"/>
          <p:cNvSpPr txBox="1"/>
          <p:nvPr/>
        </p:nvSpPr>
        <p:spPr>
          <a:xfrm>
            <a:off x="4382350" y="3552000"/>
            <a:ext cx="442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Can someone tell what are the dangerous of generating synthetic data? </a:t>
            </a:r>
            <a:endParaRPr/>
          </a:p>
          <a:p>
            <a:pPr indent="0" lvl="0" marL="0" rtl="0" algn="l">
              <a:spcBef>
                <a:spcPts val="0"/>
              </a:spcBef>
              <a:spcAft>
                <a:spcPts val="0"/>
              </a:spcAft>
              <a:buNone/>
            </a:pPr>
            <a:r>
              <a:rPr lang="en-GB"/>
              <a:t>Tip: is related with distributions</a:t>
            </a:r>
            <a:endParaRPr/>
          </a:p>
        </p:txBody>
      </p:sp>
      <p:sp>
        <p:nvSpPr>
          <p:cNvPr id="242" name="Google Shape;242;p34"/>
          <p:cNvSpPr txBox="1"/>
          <p:nvPr/>
        </p:nvSpPr>
        <p:spPr>
          <a:xfrm>
            <a:off x="4482300" y="4343925"/>
            <a:ext cx="442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Pt startup </a:t>
            </a:r>
            <a:r>
              <a:rPr lang="en-GB" u="sng">
                <a:solidFill>
                  <a:schemeClr val="hlink"/>
                </a:solidFill>
                <a:hlinkClick r:id="rId4"/>
              </a:rPr>
              <a:t>https://www.ydata.ai/</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Different algorithms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48" name="Google Shape;248;p35"/>
          <p:cNvSpPr txBox="1"/>
          <p:nvPr>
            <p:ph idx="1" type="body"/>
          </p:nvPr>
        </p:nvSpPr>
        <p:spPr>
          <a:xfrm>
            <a:off x="299775" y="1144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Here, the rationale is based on the way the models are built that make some to handle better the </a:t>
            </a:r>
            <a:r>
              <a:rPr lang="en-GB"/>
              <a:t>imbalance</a:t>
            </a:r>
            <a:r>
              <a:rPr lang="en-GB"/>
              <a:t> labels when compared to other. This is also </a:t>
            </a:r>
            <a:r>
              <a:rPr lang="en-GB"/>
              <a:t>dependent</a:t>
            </a:r>
            <a:r>
              <a:rPr lang="en-GB"/>
              <a:t> on the data, so one model amy work in one dataset, but do not work in another.</a:t>
            </a:r>
            <a:endParaRPr/>
          </a:p>
          <a:p>
            <a:pPr indent="0" lvl="0" marL="0" rtl="0" algn="l">
              <a:spcBef>
                <a:spcPts val="1200"/>
              </a:spcBef>
              <a:spcAft>
                <a:spcPts val="0"/>
              </a:spcAft>
              <a:buNone/>
            </a:pPr>
            <a:r>
              <a:rPr lang="en-GB"/>
              <a:t>Typically, models created based on Decision Tree tend to work well.</a:t>
            </a:r>
            <a:endParaRPr/>
          </a:p>
          <a:p>
            <a:pPr indent="0" lvl="0" marL="0" rtl="0" algn="l">
              <a:spcBef>
                <a:spcPts val="1200"/>
              </a:spcBef>
              <a:spcAft>
                <a:spcPts val="0"/>
              </a:spcAft>
              <a:buNone/>
            </a:pPr>
            <a:r>
              <a:rPr lang="en-GB"/>
              <a:t>An alternative is to use models that penalize more the mistakes made on the minority class.  This can be done either by designing custom loss functions or by choosing model that have this implemented by design. </a:t>
            </a:r>
            <a:endParaRPr/>
          </a:p>
          <a:p>
            <a:pPr indent="0" lvl="0" marL="0" rtl="0" algn="l">
              <a:spcBef>
                <a:spcPts val="1200"/>
              </a:spcBef>
              <a:spcAft>
                <a:spcPts val="0"/>
              </a:spcAft>
              <a:buNone/>
            </a:pPr>
            <a:r>
              <a:rPr lang="en-GB"/>
              <a:t>Examples: </a:t>
            </a:r>
            <a:endParaRPr/>
          </a:p>
          <a:p>
            <a:pPr indent="-298450" lvl="0" marL="457200" rtl="0" algn="l">
              <a:spcBef>
                <a:spcPts val="1200"/>
              </a:spcBef>
              <a:spcAft>
                <a:spcPts val="0"/>
              </a:spcAft>
              <a:buSzPts val="1100"/>
              <a:buChar char="-"/>
            </a:pPr>
            <a:r>
              <a:rPr lang="en-GB" sz="1150">
                <a:solidFill>
                  <a:srgbClr val="555555"/>
                </a:solidFill>
                <a:highlight>
                  <a:srgbClr val="FFFFFF"/>
                </a:highlight>
                <a:latin typeface="Helvetica Neue"/>
                <a:ea typeface="Helvetica Neue"/>
                <a:cs typeface="Helvetica Neue"/>
                <a:sym typeface="Helvetica Neue"/>
              </a:rPr>
              <a:t>Penalized-SVM</a:t>
            </a:r>
            <a:endParaRPr sz="1150">
              <a:solidFill>
                <a:srgbClr val="555555"/>
              </a:solidFill>
              <a:highlight>
                <a:srgbClr val="FFFFFF"/>
              </a:highlight>
              <a:latin typeface="Helvetica Neue"/>
              <a:ea typeface="Helvetica Neue"/>
              <a:cs typeface="Helvetica Neue"/>
              <a:sym typeface="Helvetica Neue"/>
            </a:endParaRPr>
          </a:p>
          <a:p>
            <a:pPr indent="-301625" lvl="0" marL="457200" rtl="0" algn="l">
              <a:spcBef>
                <a:spcPts val="0"/>
              </a:spcBef>
              <a:spcAft>
                <a:spcPts val="0"/>
              </a:spcAft>
              <a:buClr>
                <a:srgbClr val="555555"/>
              </a:buClr>
              <a:buSzPts val="1150"/>
              <a:buFont typeface="Helvetica Neue"/>
              <a:buChar char="-"/>
            </a:pPr>
            <a:r>
              <a:rPr lang="en-GB" sz="1150">
                <a:solidFill>
                  <a:srgbClr val="555555"/>
                </a:solidFill>
                <a:highlight>
                  <a:srgbClr val="FFFFFF"/>
                </a:highlight>
                <a:latin typeface="Helvetica Neue"/>
                <a:ea typeface="Helvetica Neue"/>
                <a:cs typeface="Helvetica Neue"/>
                <a:sym typeface="Helvetica Neue"/>
              </a:rPr>
              <a:t>Penalized-LDA</a:t>
            </a:r>
            <a:endParaRPr sz="1150">
              <a:solidFill>
                <a:srgbClr val="555555"/>
              </a:solidFill>
              <a:highlight>
                <a:srgbClr val="FFFFFF"/>
              </a:highlight>
              <a:latin typeface="Helvetica Neue"/>
              <a:ea typeface="Helvetica Neue"/>
              <a:cs typeface="Helvetica Neue"/>
              <a:sym typeface="Helvetica Neue"/>
            </a:endParaRPr>
          </a:p>
          <a:p>
            <a:pPr indent="0" lvl="0" marL="0" rtl="0" algn="l">
              <a:spcBef>
                <a:spcPts val="1200"/>
              </a:spcBef>
              <a:spcAft>
                <a:spcPts val="1200"/>
              </a:spcAft>
              <a:buNone/>
            </a:pPr>
            <a:r>
              <a:rPr lang="en-GB" sz="1150">
                <a:solidFill>
                  <a:srgbClr val="555555"/>
                </a:solidFill>
                <a:highlight>
                  <a:srgbClr val="FFFFFF"/>
                </a:highlight>
                <a:latin typeface="Helvetica Neue"/>
                <a:ea typeface="Helvetica Neue"/>
                <a:cs typeface="Helvetica Neue"/>
                <a:sym typeface="Helvetica Neue"/>
              </a:rPr>
              <a:t>Normally this is implemented by tuning the keyword </a:t>
            </a:r>
            <a:r>
              <a:rPr lang="en-GB" sz="1000">
                <a:solidFill>
                  <a:srgbClr val="232629"/>
                </a:solidFill>
                <a:highlight>
                  <a:srgbClr val="E3E6E8"/>
                </a:highlight>
                <a:latin typeface="Consolas"/>
                <a:ea typeface="Consolas"/>
                <a:cs typeface="Consolas"/>
                <a:sym typeface="Consolas"/>
              </a:rPr>
              <a:t>class-weight</a:t>
            </a:r>
            <a:endParaRPr sz="1150">
              <a:solidFill>
                <a:srgbClr val="555555"/>
              </a:solidFill>
              <a:highlight>
                <a:srgbClr val="FFFFFF"/>
              </a:highlight>
              <a:latin typeface="Helvetica Neue"/>
              <a:ea typeface="Helvetica Neue"/>
              <a:cs typeface="Helvetica Neue"/>
              <a:sym typeface="Helvetica Neue"/>
            </a:endParaRPr>
          </a:p>
        </p:txBody>
      </p:sp>
      <p:sp>
        <p:nvSpPr>
          <p:cNvPr id="249" name="Google Shape;24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Let’s practice</a:t>
            </a:r>
            <a:endParaRPr/>
          </a:p>
        </p:txBody>
      </p:sp>
      <p:sp>
        <p:nvSpPr>
          <p:cNvPr id="255" name="Google Shape;255;p36"/>
          <p:cNvSpPr txBox="1"/>
          <p:nvPr>
            <p:ph idx="1" type="body"/>
          </p:nvPr>
        </p:nvSpPr>
        <p:spPr>
          <a:xfrm>
            <a:off x="299775" y="1144575"/>
            <a:ext cx="85206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AutoNum type="arabicPeriod"/>
            </a:pPr>
            <a:r>
              <a:rPr lang="en-GB"/>
              <a:t>Create a new conda environment</a:t>
            </a:r>
            <a:endParaRPr/>
          </a:p>
          <a:p>
            <a:pPr indent="-298450" lvl="0" marL="457200" rtl="0" algn="l">
              <a:spcBef>
                <a:spcPts val="0"/>
              </a:spcBef>
              <a:spcAft>
                <a:spcPts val="0"/>
              </a:spcAft>
              <a:buSzPts val="1100"/>
              <a:buAutoNum type="arabicPeriod"/>
            </a:pPr>
            <a:r>
              <a:rPr lang="en-GB"/>
              <a:t>Load credit card csv</a:t>
            </a:r>
            <a:endParaRPr/>
          </a:p>
          <a:p>
            <a:pPr indent="-298450" lvl="0" marL="457200" rtl="0" algn="l">
              <a:spcBef>
                <a:spcPts val="0"/>
              </a:spcBef>
              <a:spcAft>
                <a:spcPts val="0"/>
              </a:spcAft>
              <a:buSzPts val="1100"/>
              <a:buAutoNum type="arabicPeriod"/>
            </a:pPr>
            <a:r>
              <a:rPr lang="en-GB"/>
              <a:t>EDA (Exploratory data analysis) of the predict label</a:t>
            </a:r>
            <a:endParaRPr/>
          </a:p>
          <a:p>
            <a:pPr indent="-298450" lvl="0" marL="457200" rtl="0" algn="l">
              <a:spcBef>
                <a:spcPts val="0"/>
              </a:spcBef>
              <a:spcAft>
                <a:spcPts val="0"/>
              </a:spcAft>
              <a:buSzPts val="1100"/>
              <a:buAutoNum type="arabicPeriod"/>
            </a:pPr>
            <a:r>
              <a:rPr lang="en-GB"/>
              <a:t>If we created a random model what would be our accuracy?</a:t>
            </a:r>
            <a:endParaRPr/>
          </a:p>
          <a:p>
            <a:pPr indent="-298450" lvl="0" marL="457200" rtl="0" algn="l">
              <a:spcBef>
                <a:spcPts val="0"/>
              </a:spcBef>
              <a:spcAft>
                <a:spcPts val="0"/>
              </a:spcAft>
              <a:buSzPts val="1100"/>
              <a:buAutoNum type="arabicPeriod"/>
            </a:pPr>
            <a:r>
              <a:rPr lang="en-GB"/>
              <a:t>Apply undersampling and plot results</a:t>
            </a:r>
            <a:endParaRPr/>
          </a:p>
          <a:p>
            <a:pPr indent="-298450" lvl="0" marL="457200" rtl="0" algn="l">
              <a:spcBef>
                <a:spcPts val="0"/>
              </a:spcBef>
              <a:spcAft>
                <a:spcPts val="0"/>
              </a:spcAft>
              <a:buSzPts val="1100"/>
              <a:buAutoNum type="arabicPeriod"/>
            </a:pPr>
            <a:r>
              <a:rPr lang="en-GB"/>
              <a:t>Apply oversampling using SMOTE</a:t>
            </a:r>
            <a:endParaRPr/>
          </a:p>
          <a:p>
            <a:pPr indent="-298450" lvl="0" marL="457200" rtl="0" algn="l">
              <a:spcBef>
                <a:spcPts val="0"/>
              </a:spcBef>
              <a:spcAft>
                <a:spcPts val="0"/>
              </a:spcAft>
              <a:buSzPts val="1100"/>
              <a:buAutoNum type="arabicPeriod"/>
            </a:pPr>
            <a:r>
              <a:rPr lang="en-GB"/>
              <a:t>Compare Random Forest Results with </a:t>
            </a:r>
            <a:r>
              <a:rPr lang="en-GB"/>
              <a:t>vanilla</a:t>
            </a:r>
            <a:r>
              <a:rPr lang="en-GB"/>
              <a:t> data, with undersampling and with SMOTE. </a:t>
            </a:r>
            <a:endParaRPr/>
          </a:p>
          <a:p>
            <a:pPr indent="-298450" lvl="0" marL="457200" rtl="0" algn="l">
              <a:spcBef>
                <a:spcPts val="0"/>
              </a:spcBef>
              <a:spcAft>
                <a:spcPts val="0"/>
              </a:spcAft>
              <a:buSzPts val="1100"/>
              <a:buAutoNum type="arabicPeriod"/>
            </a:pPr>
            <a:r>
              <a:rPr lang="en-GB"/>
              <a:t>What is the best metric to evaluate our dataset</a:t>
            </a:r>
            <a:endParaRPr/>
          </a:p>
          <a:p>
            <a:pPr indent="0" lvl="0" marL="0" rtl="0" algn="l">
              <a:spcBef>
                <a:spcPts val="1200"/>
              </a:spcBef>
              <a:spcAft>
                <a:spcPts val="1200"/>
              </a:spcAft>
              <a:buNone/>
            </a:pPr>
            <a:r>
              <a:t/>
            </a:r>
            <a:endParaRPr/>
          </a:p>
        </p:txBody>
      </p:sp>
      <p:sp>
        <p:nvSpPr>
          <p:cNvPr id="256" name="Google Shape;25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Scaling</a:t>
            </a:r>
            <a:endParaRPr/>
          </a:p>
        </p:txBody>
      </p:sp>
      <p:sp>
        <p:nvSpPr>
          <p:cNvPr id="262" name="Google Shape;262;p37"/>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machine learning the size matters! Why? </a:t>
            </a:r>
            <a:endParaRPr/>
          </a:p>
          <a:p>
            <a:pPr indent="0" lvl="0" marL="0" rtl="0" algn="l">
              <a:spcBef>
                <a:spcPts val="1200"/>
              </a:spcBef>
              <a:spcAft>
                <a:spcPts val="0"/>
              </a:spcAft>
              <a:buNone/>
            </a:pPr>
            <a:r>
              <a:rPr lang="en-GB"/>
              <a:t>The all point of data normalization is to </a:t>
            </a:r>
            <a:r>
              <a:rPr lang="en-GB"/>
              <a:t>eliminate</a:t>
            </a:r>
            <a:r>
              <a:rPr lang="en-GB"/>
              <a:t> the effect of data size in the prediction. Imagine for example that you want to </a:t>
            </a:r>
            <a:r>
              <a:rPr lang="en-GB"/>
              <a:t>predict</a:t>
            </a:r>
            <a:r>
              <a:rPr lang="en-GB"/>
              <a:t> the age of someone given the height and the weight. Do you think it makes difference if we use for example meters or centimeters?</a:t>
            </a:r>
            <a:endParaRPr/>
          </a:p>
          <a:p>
            <a:pPr indent="0" lvl="0" marL="0" rtl="0" algn="l">
              <a:spcBef>
                <a:spcPts val="1200"/>
              </a:spcBef>
              <a:spcAft>
                <a:spcPts val="0"/>
              </a:spcAft>
              <a:buNone/>
            </a:pPr>
            <a:r>
              <a:rPr lang="en-GB"/>
              <a:t>There are two main methods:</a:t>
            </a:r>
            <a:endParaRPr/>
          </a:p>
          <a:p>
            <a:pPr indent="-298450" lvl="0" marL="457200" rtl="0" algn="l">
              <a:spcBef>
                <a:spcPts val="1200"/>
              </a:spcBef>
              <a:spcAft>
                <a:spcPts val="0"/>
              </a:spcAft>
              <a:buSzPts val="1100"/>
              <a:buChar char="-"/>
            </a:pPr>
            <a:r>
              <a:rPr lang="en-GB"/>
              <a:t>Data normalization</a:t>
            </a:r>
            <a:endParaRPr/>
          </a:p>
          <a:p>
            <a:pPr indent="-298450" lvl="0" marL="457200" rtl="0" algn="l">
              <a:spcBef>
                <a:spcPts val="0"/>
              </a:spcBef>
              <a:spcAft>
                <a:spcPts val="0"/>
              </a:spcAft>
              <a:buSzPts val="1100"/>
              <a:buChar char="-"/>
            </a:pPr>
            <a:r>
              <a:rPr lang="en-GB"/>
              <a:t>Data scaling</a:t>
            </a:r>
            <a:endParaRPr/>
          </a:p>
        </p:txBody>
      </p:sp>
      <p:sp>
        <p:nvSpPr>
          <p:cNvPr id="263" name="Google Shape;26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64" name="Google Shape;264;p37"/>
          <p:cNvPicPr preferRelativeResize="0"/>
          <p:nvPr/>
        </p:nvPicPr>
        <p:blipFill>
          <a:blip r:embed="rId3">
            <a:alphaModFix/>
          </a:blip>
          <a:stretch>
            <a:fillRect/>
          </a:stretch>
        </p:blipFill>
        <p:spPr>
          <a:xfrm>
            <a:off x="4572000" y="1652650"/>
            <a:ext cx="4267126" cy="24002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Data normalization</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70" name="Google Shape;270;p38"/>
          <p:cNvSpPr txBox="1"/>
          <p:nvPr>
            <p:ph idx="1" type="body"/>
          </p:nvPr>
        </p:nvSpPr>
        <p:spPr>
          <a:xfrm>
            <a:off x="299775" y="1144575"/>
            <a:ext cx="4272300" cy="3637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This consists on </a:t>
            </a:r>
            <a:r>
              <a:rPr lang="en-GB"/>
              <a:t>transforming</a:t>
            </a:r>
            <a:r>
              <a:rPr lang="en-GB"/>
              <a:t> the data in a normally distributed distribution. This is </a:t>
            </a:r>
            <a:r>
              <a:rPr lang="en-GB"/>
              <a:t>extremely important because most models require data to be normally distributed. </a:t>
            </a:r>
            <a:endParaRPr/>
          </a:p>
          <a:p>
            <a:pPr indent="0" lvl="0" marL="0" rtl="0" algn="l">
              <a:spcBef>
                <a:spcPts val="1200"/>
              </a:spcBef>
              <a:spcAft>
                <a:spcPts val="0"/>
              </a:spcAft>
              <a:buNone/>
            </a:pPr>
            <a:r>
              <a:rPr lang="en-GB"/>
              <a:t>A second reason is the fact of some model use linear space i. most distance base methods like KNN, linear regression, K-means. So under this circumstances we need to scale the data into the same space.</a:t>
            </a:r>
            <a:endParaRPr/>
          </a:p>
          <a:p>
            <a:pPr indent="0" lvl="0" marL="0" rtl="0" algn="l">
              <a:spcBef>
                <a:spcPts val="1200"/>
              </a:spcBef>
              <a:spcAft>
                <a:spcPts val="0"/>
              </a:spcAft>
              <a:buNone/>
            </a:pPr>
            <a:r>
              <a:rPr lang="en-GB"/>
              <a:t>This is done by applying the formula.</a:t>
            </a:r>
            <a:endParaRPr/>
          </a:p>
          <a:p>
            <a:pPr indent="0" lvl="0" marL="0" rtl="0" algn="l">
              <a:spcBef>
                <a:spcPts val="1200"/>
              </a:spcBef>
              <a:spcAft>
                <a:spcPts val="0"/>
              </a:spcAft>
              <a:buNone/>
            </a:pPr>
            <a:r>
              <a:rPr lang="en-GB"/>
              <a:t>In python this is done like: </a:t>
            </a:r>
            <a:endParaRPr/>
          </a:p>
          <a:p>
            <a:pPr indent="0" lvl="0" marL="0" rtl="0" algn="l">
              <a:spcBef>
                <a:spcPts val="1200"/>
              </a:spcBef>
              <a:spcAft>
                <a:spcPts val="0"/>
              </a:spcAft>
              <a:buNone/>
            </a:pPr>
            <a:r>
              <a:rPr lang="en-GB" sz="1200">
                <a:solidFill>
                  <a:srgbClr val="292929"/>
                </a:solidFill>
                <a:highlight>
                  <a:srgbClr val="F2F2F2"/>
                </a:highlight>
                <a:latin typeface="Courier New"/>
                <a:ea typeface="Courier New"/>
                <a:cs typeface="Courier New"/>
                <a:sym typeface="Courier New"/>
              </a:rPr>
              <a:t>from sklearn.preprocessing import StandardScaler</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200"/>
              </a:spcBef>
              <a:spcAft>
                <a:spcPts val="1200"/>
              </a:spcAft>
              <a:buNone/>
            </a:pPr>
            <a:r>
              <a:rPr lang="en-GB" sz="1200">
                <a:solidFill>
                  <a:srgbClr val="292929"/>
                </a:solidFill>
                <a:highlight>
                  <a:srgbClr val="F2F2F2"/>
                </a:highlight>
                <a:latin typeface="Courier New"/>
                <a:ea typeface="Courier New"/>
                <a:cs typeface="Courier New"/>
                <a:sym typeface="Courier New"/>
              </a:rPr>
              <a:t>ss = StandardScaler()</a:t>
            </a:r>
            <a:endParaRPr/>
          </a:p>
        </p:txBody>
      </p:sp>
      <p:sp>
        <p:nvSpPr>
          <p:cNvPr id="271" name="Google Shape;27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72" name="Google Shape;272;p38" title="sss"/>
          <p:cNvPicPr preferRelativeResize="0"/>
          <p:nvPr/>
        </p:nvPicPr>
        <p:blipFill>
          <a:blip r:embed="rId3">
            <a:alphaModFix/>
          </a:blip>
          <a:stretch>
            <a:fillRect/>
          </a:stretch>
        </p:blipFill>
        <p:spPr>
          <a:xfrm>
            <a:off x="4655275" y="734975"/>
            <a:ext cx="4234822" cy="3176117"/>
          </a:xfrm>
          <a:prstGeom prst="rect">
            <a:avLst/>
          </a:prstGeom>
          <a:noFill/>
          <a:ln>
            <a:noFill/>
          </a:ln>
        </p:spPr>
      </p:pic>
      <p:sp>
        <p:nvSpPr>
          <p:cNvPr id="273" name="Google Shape;273;p38"/>
          <p:cNvSpPr txBox="1"/>
          <p:nvPr/>
        </p:nvSpPr>
        <p:spPr>
          <a:xfrm>
            <a:off x="4766775" y="3967200"/>
            <a:ext cx="2029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Effect of normalization on data distribution</a:t>
            </a:r>
            <a:endParaRPr sz="800"/>
          </a:p>
        </p:txBody>
      </p:sp>
      <p:pic>
        <p:nvPicPr>
          <p:cNvPr id="274" name="Google Shape;274;p38"/>
          <p:cNvPicPr preferRelativeResize="0"/>
          <p:nvPr/>
        </p:nvPicPr>
        <p:blipFill>
          <a:blip r:embed="rId4">
            <a:alphaModFix/>
          </a:blip>
          <a:stretch>
            <a:fillRect/>
          </a:stretch>
        </p:blipFill>
        <p:spPr>
          <a:xfrm>
            <a:off x="2818050" y="2914850"/>
            <a:ext cx="1164325" cy="64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Min-Max Scale</a:t>
            </a:r>
            <a:endParaRPr/>
          </a:p>
        </p:txBody>
      </p:sp>
      <p:sp>
        <p:nvSpPr>
          <p:cNvPr id="280" name="Google Shape;280;p39"/>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method is </a:t>
            </a:r>
            <a:r>
              <a:rPr lang="en-GB"/>
              <a:t>perhaps</a:t>
            </a:r>
            <a:r>
              <a:rPr lang="en-GB"/>
              <a:t> </a:t>
            </a:r>
            <a:r>
              <a:rPr lang="en-GB"/>
              <a:t>the most simple, but most of the times ML practitioners tends to forget. </a:t>
            </a:r>
            <a:endParaRPr/>
          </a:p>
          <a:p>
            <a:pPr indent="0" lvl="0" marL="0" rtl="0" algn="l">
              <a:spcBef>
                <a:spcPts val="1200"/>
              </a:spcBef>
              <a:spcAft>
                <a:spcPts val="0"/>
              </a:spcAft>
              <a:buNone/>
            </a:pPr>
            <a:r>
              <a:rPr lang="en-GB"/>
              <a:t>In python that can be done by:</a:t>
            </a:r>
            <a:endParaRPr/>
          </a:p>
          <a:p>
            <a:pPr indent="0" lvl="0" marL="0" rtl="0" algn="l">
              <a:lnSpc>
                <a:spcPct val="115000"/>
              </a:lnSpc>
              <a:spcBef>
                <a:spcPts val="1200"/>
              </a:spcBef>
              <a:spcAft>
                <a:spcPts val="0"/>
              </a:spcAft>
              <a:buClr>
                <a:schemeClr val="dk1"/>
              </a:buClr>
              <a:buSzPts val="1100"/>
              <a:buFont typeface="Arial"/>
              <a:buNone/>
            </a:pPr>
            <a:r>
              <a:rPr b="1" lang="en-GB" sz="1050">
                <a:solidFill>
                  <a:srgbClr val="007020"/>
                </a:solidFill>
                <a:latin typeface="Consolas"/>
                <a:ea typeface="Consolas"/>
                <a:cs typeface="Consolas"/>
                <a:sym typeface="Consolas"/>
              </a:rPr>
              <a:t>from</a:t>
            </a:r>
            <a:r>
              <a:rPr lang="en-GB" sz="1050">
                <a:solidFill>
                  <a:srgbClr val="212529"/>
                </a:solidFill>
                <a:latin typeface="Consolas"/>
                <a:ea typeface="Consolas"/>
                <a:cs typeface="Consolas"/>
                <a:sym typeface="Consolas"/>
              </a:rPr>
              <a:t> </a:t>
            </a:r>
            <a:r>
              <a:rPr b="1" lang="en-GB" sz="1050">
                <a:solidFill>
                  <a:srgbClr val="0E84B5"/>
                </a:solidFill>
                <a:latin typeface="Consolas"/>
                <a:ea typeface="Consolas"/>
                <a:cs typeface="Consolas"/>
                <a:sym typeface="Consolas"/>
              </a:rPr>
              <a:t>sklearn.preprocessing</a:t>
            </a:r>
            <a:r>
              <a:rPr lang="en-GB" sz="1050">
                <a:solidFill>
                  <a:srgbClr val="212529"/>
                </a:solidFill>
                <a:latin typeface="Consolas"/>
                <a:ea typeface="Consolas"/>
                <a:cs typeface="Consolas"/>
                <a:sym typeface="Consolas"/>
              </a:rPr>
              <a:t> </a:t>
            </a:r>
            <a:r>
              <a:rPr b="1" lang="en-GB" sz="1050">
                <a:solidFill>
                  <a:srgbClr val="007020"/>
                </a:solidFill>
                <a:latin typeface="Consolas"/>
                <a:ea typeface="Consolas"/>
                <a:cs typeface="Consolas"/>
                <a:sym typeface="Consolas"/>
              </a:rPr>
              <a:t>import</a:t>
            </a:r>
            <a:r>
              <a:rPr lang="en-GB" sz="1050">
                <a:solidFill>
                  <a:srgbClr val="212529"/>
                </a:solidFill>
                <a:latin typeface="Consolas"/>
                <a:ea typeface="Consolas"/>
                <a:cs typeface="Consolas"/>
                <a:sym typeface="Consolas"/>
              </a:rPr>
              <a:t> MinMaxScaler</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rPr lang="en-GB" sz="1050">
                <a:solidFill>
                  <a:srgbClr val="212529"/>
                </a:solidFill>
                <a:latin typeface="Consolas"/>
                <a:ea typeface="Consolas"/>
                <a:cs typeface="Consolas"/>
                <a:sym typeface="Consolas"/>
              </a:rPr>
              <a:t>data </a:t>
            </a:r>
            <a:r>
              <a:rPr lang="en-GB" sz="1050">
                <a:solidFill>
                  <a:srgbClr val="666666"/>
                </a:solidFill>
                <a:latin typeface="Consolas"/>
                <a:ea typeface="Consolas"/>
                <a:cs typeface="Consolas"/>
                <a:sym typeface="Consolas"/>
              </a:rPr>
              <a:t>=</a:t>
            </a:r>
            <a:r>
              <a:rPr lang="en-GB" sz="1050">
                <a:solidFill>
                  <a:srgbClr val="212529"/>
                </a:solidFill>
                <a:latin typeface="Consolas"/>
                <a:ea typeface="Consolas"/>
                <a:cs typeface="Consolas"/>
                <a:sym typeface="Consolas"/>
              </a:rPr>
              <a:t> [[</a:t>
            </a:r>
            <a:r>
              <a:rPr lang="en-GB" sz="1050">
                <a:solidFill>
                  <a:srgbClr val="666666"/>
                </a:solidFill>
                <a:latin typeface="Consolas"/>
                <a:ea typeface="Consolas"/>
                <a:cs typeface="Consolas"/>
                <a:sym typeface="Consolas"/>
              </a:rPr>
              <a:t>-</a:t>
            </a:r>
            <a:r>
              <a:rPr lang="en-GB" sz="1050">
                <a:solidFill>
                  <a:srgbClr val="208050"/>
                </a:solidFill>
                <a:latin typeface="Consolas"/>
                <a:ea typeface="Consolas"/>
                <a:cs typeface="Consolas"/>
                <a:sym typeface="Consolas"/>
              </a:rPr>
              <a:t>1</a:t>
            </a:r>
            <a:r>
              <a:rPr lang="en-GB" sz="1050">
                <a:solidFill>
                  <a:srgbClr val="212529"/>
                </a:solidFill>
                <a:latin typeface="Consolas"/>
                <a:ea typeface="Consolas"/>
                <a:cs typeface="Consolas"/>
                <a:sym typeface="Consolas"/>
              </a:rPr>
              <a:t>, </a:t>
            </a:r>
            <a:r>
              <a:rPr lang="en-GB" sz="1050">
                <a:solidFill>
                  <a:srgbClr val="208050"/>
                </a:solidFill>
                <a:latin typeface="Consolas"/>
                <a:ea typeface="Consolas"/>
                <a:cs typeface="Consolas"/>
                <a:sym typeface="Consolas"/>
              </a:rPr>
              <a:t>2</a:t>
            </a:r>
            <a:r>
              <a:rPr lang="en-GB" sz="1050">
                <a:solidFill>
                  <a:srgbClr val="212529"/>
                </a:solidFill>
                <a:latin typeface="Consolas"/>
                <a:ea typeface="Consolas"/>
                <a:cs typeface="Consolas"/>
                <a:sym typeface="Consolas"/>
              </a:rPr>
              <a:t>], [</a:t>
            </a:r>
            <a:r>
              <a:rPr lang="en-GB" sz="1050">
                <a:solidFill>
                  <a:srgbClr val="666666"/>
                </a:solidFill>
                <a:latin typeface="Consolas"/>
                <a:ea typeface="Consolas"/>
                <a:cs typeface="Consolas"/>
                <a:sym typeface="Consolas"/>
              </a:rPr>
              <a:t>-</a:t>
            </a:r>
            <a:r>
              <a:rPr lang="en-GB" sz="1050">
                <a:solidFill>
                  <a:srgbClr val="208050"/>
                </a:solidFill>
                <a:latin typeface="Consolas"/>
                <a:ea typeface="Consolas"/>
                <a:cs typeface="Consolas"/>
                <a:sym typeface="Consolas"/>
              </a:rPr>
              <a:t>0.5</a:t>
            </a:r>
            <a:r>
              <a:rPr lang="en-GB" sz="1050">
                <a:solidFill>
                  <a:srgbClr val="212529"/>
                </a:solidFill>
                <a:latin typeface="Consolas"/>
                <a:ea typeface="Consolas"/>
                <a:cs typeface="Consolas"/>
                <a:sym typeface="Consolas"/>
              </a:rPr>
              <a:t>, </a:t>
            </a:r>
            <a:r>
              <a:rPr lang="en-GB" sz="1050">
                <a:solidFill>
                  <a:srgbClr val="208050"/>
                </a:solidFill>
                <a:latin typeface="Consolas"/>
                <a:ea typeface="Consolas"/>
                <a:cs typeface="Consolas"/>
                <a:sym typeface="Consolas"/>
              </a:rPr>
              <a:t>6</a:t>
            </a:r>
            <a:r>
              <a:rPr lang="en-GB" sz="1050">
                <a:solidFill>
                  <a:srgbClr val="212529"/>
                </a:solidFill>
                <a:latin typeface="Consolas"/>
                <a:ea typeface="Consolas"/>
                <a:cs typeface="Consolas"/>
                <a:sym typeface="Consolas"/>
              </a:rPr>
              <a:t>], [</a:t>
            </a:r>
            <a:r>
              <a:rPr lang="en-GB" sz="1050">
                <a:solidFill>
                  <a:srgbClr val="208050"/>
                </a:solidFill>
                <a:latin typeface="Consolas"/>
                <a:ea typeface="Consolas"/>
                <a:cs typeface="Consolas"/>
                <a:sym typeface="Consolas"/>
              </a:rPr>
              <a:t>0</a:t>
            </a:r>
            <a:r>
              <a:rPr lang="en-GB" sz="1050">
                <a:solidFill>
                  <a:srgbClr val="212529"/>
                </a:solidFill>
                <a:latin typeface="Consolas"/>
                <a:ea typeface="Consolas"/>
                <a:cs typeface="Consolas"/>
                <a:sym typeface="Consolas"/>
              </a:rPr>
              <a:t>, </a:t>
            </a:r>
            <a:r>
              <a:rPr lang="en-GB" sz="1050">
                <a:solidFill>
                  <a:srgbClr val="208050"/>
                </a:solidFill>
                <a:latin typeface="Consolas"/>
                <a:ea typeface="Consolas"/>
                <a:cs typeface="Consolas"/>
                <a:sym typeface="Consolas"/>
              </a:rPr>
              <a:t>10</a:t>
            </a:r>
            <a:r>
              <a:rPr lang="en-GB" sz="1050">
                <a:solidFill>
                  <a:srgbClr val="212529"/>
                </a:solidFill>
                <a:latin typeface="Consolas"/>
                <a:ea typeface="Consolas"/>
                <a:cs typeface="Consolas"/>
                <a:sym typeface="Consolas"/>
              </a:rPr>
              <a:t>], [</a:t>
            </a:r>
            <a:r>
              <a:rPr lang="en-GB" sz="1050">
                <a:solidFill>
                  <a:srgbClr val="208050"/>
                </a:solidFill>
                <a:latin typeface="Consolas"/>
                <a:ea typeface="Consolas"/>
                <a:cs typeface="Consolas"/>
                <a:sym typeface="Consolas"/>
              </a:rPr>
              <a:t>1</a:t>
            </a:r>
            <a:r>
              <a:rPr lang="en-GB" sz="1050">
                <a:solidFill>
                  <a:srgbClr val="212529"/>
                </a:solidFill>
                <a:latin typeface="Consolas"/>
                <a:ea typeface="Consolas"/>
                <a:cs typeface="Consolas"/>
                <a:sym typeface="Consolas"/>
              </a:rPr>
              <a:t>, </a:t>
            </a:r>
            <a:r>
              <a:rPr lang="en-GB" sz="1050">
                <a:solidFill>
                  <a:srgbClr val="208050"/>
                </a:solidFill>
                <a:latin typeface="Consolas"/>
                <a:ea typeface="Consolas"/>
                <a:cs typeface="Consolas"/>
                <a:sym typeface="Consolas"/>
              </a:rPr>
              <a:t>18</a:t>
            </a:r>
            <a:r>
              <a:rPr lang="en-GB" sz="1050">
                <a:solidFill>
                  <a:srgbClr val="212529"/>
                </a:solidFill>
                <a:latin typeface="Consolas"/>
                <a:ea typeface="Consolas"/>
                <a:cs typeface="Consolas"/>
                <a:sym typeface="Consolas"/>
              </a:rPr>
              <a:t>]]</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rPr lang="en-GB" sz="1050">
                <a:solidFill>
                  <a:srgbClr val="212529"/>
                </a:solidFill>
                <a:latin typeface="Consolas"/>
                <a:ea typeface="Consolas"/>
                <a:cs typeface="Consolas"/>
                <a:sym typeface="Consolas"/>
              </a:rPr>
              <a:t>scaler </a:t>
            </a:r>
            <a:r>
              <a:rPr lang="en-GB" sz="1050">
                <a:solidFill>
                  <a:srgbClr val="666666"/>
                </a:solidFill>
                <a:latin typeface="Consolas"/>
                <a:ea typeface="Consolas"/>
                <a:cs typeface="Consolas"/>
                <a:sym typeface="Consolas"/>
              </a:rPr>
              <a:t>=</a:t>
            </a:r>
            <a:r>
              <a:rPr lang="en-GB" sz="1050">
                <a:solidFill>
                  <a:srgbClr val="212529"/>
                </a:solidFill>
                <a:latin typeface="Consolas"/>
                <a:ea typeface="Consolas"/>
                <a:cs typeface="Consolas"/>
                <a:sym typeface="Consolas"/>
              </a:rPr>
              <a:t> MinMaxScaler()</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212529"/>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050">
                <a:solidFill>
                  <a:srgbClr val="212529"/>
                </a:solidFill>
                <a:latin typeface="Consolas"/>
                <a:ea typeface="Consolas"/>
                <a:cs typeface="Consolas"/>
                <a:sym typeface="Consolas"/>
              </a:rPr>
              <a:t>scaler</a:t>
            </a:r>
            <a:r>
              <a:rPr lang="en-GB" sz="1050">
                <a:solidFill>
                  <a:srgbClr val="666666"/>
                </a:solidFill>
                <a:latin typeface="Consolas"/>
                <a:ea typeface="Consolas"/>
                <a:cs typeface="Consolas"/>
                <a:sym typeface="Consolas"/>
              </a:rPr>
              <a:t>.fit_</a:t>
            </a:r>
            <a:r>
              <a:rPr lang="en-GB" sz="1050">
                <a:solidFill>
                  <a:srgbClr val="212529"/>
                </a:solidFill>
                <a:latin typeface="Consolas"/>
                <a:ea typeface="Consolas"/>
                <a:cs typeface="Consolas"/>
                <a:sym typeface="Consolas"/>
              </a:rPr>
              <a:t>transform(data)</a:t>
            </a:r>
            <a:endParaRPr sz="1050">
              <a:solidFill>
                <a:srgbClr val="212529"/>
              </a:solidFill>
              <a:latin typeface="Consolas"/>
              <a:ea typeface="Consolas"/>
              <a:cs typeface="Consolas"/>
              <a:sym typeface="Consolas"/>
            </a:endParaRPr>
          </a:p>
          <a:p>
            <a:pPr indent="0" lvl="0" marL="0" rtl="0" algn="l">
              <a:spcBef>
                <a:spcPts val="0"/>
              </a:spcBef>
              <a:spcAft>
                <a:spcPts val="1200"/>
              </a:spcAft>
              <a:buNone/>
            </a:pPr>
            <a:r>
              <a:t/>
            </a:r>
            <a:endParaRPr/>
          </a:p>
        </p:txBody>
      </p:sp>
      <p:sp>
        <p:nvSpPr>
          <p:cNvPr id="281" name="Google Shape;28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82" name="Google Shape;282;p39"/>
          <p:cNvPicPr preferRelativeResize="0"/>
          <p:nvPr/>
        </p:nvPicPr>
        <p:blipFill>
          <a:blip r:embed="rId3">
            <a:alphaModFix/>
          </a:blip>
          <a:stretch>
            <a:fillRect/>
          </a:stretch>
        </p:blipFill>
        <p:spPr>
          <a:xfrm>
            <a:off x="4905645" y="1944170"/>
            <a:ext cx="3566799" cy="1072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311700" y="609600"/>
            <a:ext cx="791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preprocessing final considerations</a:t>
            </a:r>
            <a:endParaRPr/>
          </a:p>
        </p:txBody>
      </p:sp>
      <p:sp>
        <p:nvSpPr>
          <p:cNvPr id="288" name="Google Shape;288;p40"/>
          <p:cNvSpPr txBox="1"/>
          <p:nvPr>
            <p:ph idx="1" type="body"/>
          </p:nvPr>
        </p:nvSpPr>
        <p:spPr>
          <a:xfrm>
            <a:off x="299775" y="1144575"/>
            <a:ext cx="82419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Q. What are the impacts that you see in the production pipelines about the </a:t>
            </a:r>
            <a:r>
              <a:rPr lang="en-GB"/>
              <a:t>application</a:t>
            </a:r>
            <a:r>
              <a:rPr lang="en-GB"/>
              <a:t> of scaling methods?</a:t>
            </a:r>
            <a:endParaRPr/>
          </a:p>
        </p:txBody>
      </p:sp>
      <p:sp>
        <p:nvSpPr>
          <p:cNvPr id="289" name="Google Shape;28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90" name="Google Shape;290;p40"/>
          <p:cNvSpPr txBox="1"/>
          <p:nvPr>
            <p:ph idx="1" type="body"/>
          </p:nvPr>
        </p:nvSpPr>
        <p:spPr>
          <a:xfrm>
            <a:off x="230550" y="1635300"/>
            <a:ext cx="8241900" cy="3936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AutoNum type="alphaUcPeriod"/>
            </a:pPr>
            <a:r>
              <a:rPr lang="en-GB"/>
              <a:t>The parameters of the scaling in the training data must be passed to the test dataset. Why?</a:t>
            </a:r>
            <a:endParaRPr/>
          </a:p>
        </p:txBody>
      </p:sp>
      <p:sp>
        <p:nvSpPr>
          <p:cNvPr id="291" name="Google Shape;291;p40"/>
          <p:cNvSpPr txBox="1"/>
          <p:nvPr>
            <p:ph idx="1" type="body"/>
          </p:nvPr>
        </p:nvSpPr>
        <p:spPr>
          <a:xfrm>
            <a:off x="230550" y="2178150"/>
            <a:ext cx="8241900" cy="393600"/>
          </a:xfrm>
          <a:prstGeom prst="rect">
            <a:avLst/>
          </a:prstGeom>
        </p:spPr>
        <p:txBody>
          <a:bodyPr anchorCtr="0" anchor="t" bIns="91425" lIns="91425" spcFirstLastPara="1" rIns="91425" wrap="square" tIns="91425">
            <a:normAutofit fontScale="92500"/>
          </a:bodyPr>
          <a:lstStyle/>
          <a:p>
            <a:pPr indent="-293211" lvl="0" marL="457200" rtl="0" algn="l">
              <a:spcBef>
                <a:spcPts val="0"/>
              </a:spcBef>
              <a:spcAft>
                <a:spcPts val="0"/>
              </a:spcAft>
              <a:buSzPct val="100000"/>
              <a:buAutoNum type="alphaUcPeriod"/>
            </a:pPr>
            <a:r>
              <a:rPr lang="en-GB"/>
              <a:t>Because the assumption is that both train and test dataset belong to the same distribution, so the parameters are the same. </a:t>
            </a:r>
            <a:endParaRPr/>
          </a:p>
        </p:txBody>
      </p:sp>
      <p:sp>
        <p:nvSpPr>
          <p:cNvPr id="292" name="Google Shape;292;p40"/>
          <p:cNvSpPr txBox="1"/>
          <p:nvPr>
            <p:ph idx="1" type="body"/>
          </p:nvPr>
        </p:nvSpPr>
        <p:spPr>
          <a:xfrm>
            <a:off x="359900" y="2826975"/>
            <a:ext cx="8241900" cy="178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More preprocessing methods can be found here:</a:t>
            </a:r>
            <a:endParaRPr/>
          </a:p>
          <a:p>
            <a:pPr indent="0" lvl="0" marL="0" rtl="0" algn="l">
              <a:spcBef>
                <a:spcPts val="1200"/>
              </a:spcBef>
              <a:spcAft>
                <a:spcPts val="1200"/>
              </a:spcAft>
              <a:buNone/>
            </a:pPr>
            <a:r>
              <a:rPr lang="en-GB" u="sng">
                <a:solidFill>
                  <a:schemeClr val="hlink"/>
                </a:solidFill>
                <a:hlinkClick r:id="rId3"/>
              </a:rPr>
              <a:t>https://scikit-learn.org/stable/modules/classes.html#module-sklearn.preprocessing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Let’s practice</a:t>
            </a:r>
            <a:endParaRPr/>
          </a:p>
        </p:txBody>
      </p:sp>
      <p:sp>
        <p:nvSpPr>
          <p:cNvPr id="298" name="Google Shape;298;p41"/>
          <p:cNvSpPr txBox="1"/>
          <p:nvPr>
            <p:ph idx="1" type="body"/>
          </p:nvPr>
        </p:nvSpPr>
        <p:spPr>
          <a:xfrm>
            <a:off x="299775" y="1144575"/>
            <a:ext cx="85206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AutoNum type="arabicPeriod"/>
            </a:pPr>
            <a:r>
              <a:rPr lang="en-GB"/>
              <a:t>Use the scikit-learn package in order to download the wine dataset</a:t>
            </a:r>
            <a:endParaRPr/>
          </a:p>
          <a:p>
            <a:pPr indent="-298450" lvl="0" marL="457200" rtl="0" algn="l">
              <a:spcBef>
                <a:spcPts val="0"/>
              </a:spcBef>
              <a:spcAft>
                <a:spcPts val="0"/>
              </a:spcAft>
              <a:buSzPts val="1100"/>
              <a:buAutoNum type="arabicPeriod"/>
            </a:pPr>
            <a:r>
              <a:rPr lang="en-GB"/>
              <a:t>Plot the distribution of the magnesium column with and without min-max scaling</a:t>
            </a:r>
            <a:endParaRPr/>
          </a:p>
          <a:p>
            <a:pPr indent="-298450" lvl="0" marL="457200" rtl="0" algn="l">
              <a:spcBef>
                <a:spcPts val="0"/>
              </a:spcBef>
              <a:spcAft>
                <a:spcPts val="0"/>
              </a:spcAft>
              <a:buSzPts val="1100"/>
              <a:buAutoNum type="arabicPeriod"/>
            </a:pPr>
            <a:r>
              <a:rPr lang="en-GB"/>
              <a:t>Plot the distribution of the magnesium column with and without normalization</a:t>
            </a:r>
            <a:endParaRPr/>
          </a:p>
          <a:p>
            <a:pPr indent="-298450" lvl="0" marL="457200" rtl="0" algn="l">
              <a:spcBef>
                <a:spcPts val="0"/>
              </a:spcBef>
              <a:spcAft>
                <a:spcPts val="0"/>
              </a:spcAft>
              <a:buSzPts val="1100"/>
              <a:buAutoNum type="arabicPeriod"/>
            </a:pPr>
            <a:r>
              <a:rPr lang="en-GB"/>
              <a:t>Let’s apply a vanilla knn and compare the results</a:t>
            </a:r>
            <a:endParaRPr/>
          </a:p>
        </p:txBody>
      </p:sp>
      <p:sp>
        <p:nvSpPr>
          <p:cNvPr id="299" name="Google Shape;29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Lesson goals</a:t>
            </a:r>
            <a:endParaRPr/>
          </a:p>
        </p:txBody>
      </p:sp>
      <p:sp>
        <p:nvSpPr>
          <p:cNvPr id="81" name="Google Shape;81;p16"/>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298450" lvl="0" marL="457200" rtl="0" algn="just">
              <a:spcBef>
                <a:spcPts val="0"/>
              </a:spcBef>
              <a:spcAft>
                <a:spcPts val="0"/>
              </a:spcAft>
              <a:buSzPts val="1100"/>
              <a:buChar char="●"/>
            </a:pPr>
            <a:r>
              <a:rPr lang="en-GB"/>
              <a:t>Have a clear idea on how to build and iterate a production model</a:t>
            </a:r>
            <a:endParaRPr/>
          </a:p>
          <a:p>
            <a:pPr indent="-298450" lvl="0" marL="457200" rtl="0" algn="just">
              <a:spcBef>
                <a:spcPts val="0"/>
              </a:spcBef>
              <a:spcAft>
                <a:spcPts val="0"/>
              </a:spcAft>
              <a:buSzPts val="1100"/>
              <a:buChar char="●"/>
            </a:pPr>
            <a:r>
              <a:rPr lang="en-GB"/>
              <a:t>Understand </a:t>
            </a:r>
            <a:r>
              <a:rPr lang="en-GB"/>
              <a:t>imbalance</a:t>
            </a:r>
            <a:r>
              <a:rPr lang="en-GB"/>
              <a:t> dataset and how to deal with that</a:t>
            </a:r>
            <a:endParaRPr/>
          </a:p>
          <a:p>
            <a:pPr indent="-298450" lvl="0" marL="457200" rtl="0" algn="just">
              <a:spcBef>
                <a:spcPts val="0"/>
              </a:spcBef>
              <a:spcAft>
                <a:spcPts val="0"/>
              </a:spcAft>
              <a:buSzPts val="1100"/>
              <a:buChar char="●"/>
            </a:pPr>
            <a:r>
              <a:rPr lang="en-GB"/>
              <a:t>Understand main regression algorithms</a:t>
            </a:r>
            <a:endParaRPr/>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83" name="Google Shape;83;p16"/>
          <p:cNvPicPr preferRelativeResize="0"/>
          <p:nvPr/>
        </p:nvPicPr>
        <p:blipFill>
          <a:blip r:embed="rId3">
            <a:alphaModFix/>
          </a:blip>
          <a:stretch>
            <a:fillRect/>
          </a:stretch>
        </p:blipFill>
        <p:spPr>
          <a:xfrm>
            <a:off x="5540974" y="1230176"/>
            <a:ext cx="2931475" cy="29400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Let’s Improve titanic model</a:t>
            </a:r>
            <a:endParaRPr/>
          </a:p>
        </p:txBody>
      </p:sp>
      <p:sp>
        <p:nvSpPr>
          <p:cNvPr id="89" name="Google Shape;89;p17"/>
          <p:cNvSpPr txBox="1"/>
          <p:nvPr>
            <p:ph idx="1" type="body"/>
          </p:nvPr>
        </p:nvSpPr>
        <p:spPr>
          <a:xfrm>
            <a:off x="311700" y="2236325"/>
            <a:ext cx="4272300" cy="24690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rgbClr val="555555"/>
              </a:buClr>
              <a:buSzPts val="1100"/>
              <a:buAutoNum type="arabicPeriod"/>
            </a:pPr>
            <a:r>
              <a:rPr lang="en-GB">
                <a:solidFill>
                  <a:srgbClr val="555555"/>
                </a:solidFill>
                <a:highlight>
                  <a:srgbClr val="FFFFFF"/>
                </a:highlight>
              </a:rPr>
              <a:t>Test other models i.e. Random Forest, K-NN</a:t>
            </a:r>
            <a:endParaRPr>
              <a:solidFill>
                <a:srgbClr val="555555"/>
              </a:solidFill>
              <a:highlight>
                <a:srgbClr val="FFFFFF"/>
              </a:highlight>
            </a:endParaRPr>
          </a:p>
          <a:p>
            <a:pPr indent="-298450" lvl="0" marL="457200" rtl="0" algn="just">
              <a:spcBef>
                <a:spcPts val="0"/>
              </a:spcBef>
              <a:spcAft>
                <a:spcPts val="0"/>
              </a:spcAft>
              <a:buClr>
                <a:srgbClr val="555555"/>
              </a:buClr>
              <a:buSzPts val="1100"/>
              <a:buAutoNum type="arabicPeriod"/>
            </a:pPr>
            <a:r>
              <a:rPr lang="en-GB">
                <a:solidFill>
                  <a:srgbClr val="555555"/>
                </a:solidFill>
                <a:highlight>
                  <a:schemeClr val="lt1"/>
                </a:highlight>
              </a:rPr>
              <a:t>Transform Fare feature into categorical</a:t>
            </a:r>
            <a:endParaRPr>
              <a:solidFill>
                <a:srgbClr val="555555"/>
              </a:solidFill>
              <a:highlight>
                <a:schemeClr val="lt1"/>
              </a:highlight>
            </a:endParaRPr>
          </a:p>
          <a:p>
            <a:pPr indent="-298450" lvl="0" marL="457200" rtl="0" algn="just">
              <a:spcBef>
                <a:spcPts val="0"/>
              </a:spcBef>
              <a:spcAft>
                <a:spcPts val="0"/>
              </a:spcAft>
              <a:buClr>
                <a:srgbClr val="555555"/>
              </a:buClr>
              <a:buSzPts val="1100"/>
              <a:buAutoNum type="arabicPeriod"/>
            </a:pPr>
            <a:r>
              <a:rPr lang="en-GB">
                <a:solidFill>
                  <a:srgbClr val="555555"/>
                </a:solidFill>
                <a:highlight>
                  <a:schemeClr val="lt1"/>
                </a:highlight>
              </a:rPr>
              <a:t>Same for Age</a:t>
            </a:r>
            <a:endParaRPr>
              <a:solidFill>
                <a:srgbClr val="555555"/>
              </a:solidFill>
              <a:highlight>
                <a:srgbClr val="FFFFFF"/>
              </a:highlight>
            </a:endParaRPr>
          </a:p>
          <a:p>
            <a:pPr indent="-298450" lvl="0" marL="457200" rtl="0" algn="just">
              <a:spcBef>
                <a:spcPts val="0"/>
              </a:spcBef>
              <a:spcAft>
                <a:spcPts val="0"/>
              </a:spcAft>
              <a:buClr>
                <a:srgbClr val="555555"/>
              </a:buClr>
              <a:buSzPts val="1100"/>
              <a:buAutoNum type="arabicPeriod"/>
            </a:pPr>
            <a:r>
              <a:rPr lang="en-GB">
                <a:solidFill>
                  <a:srgbClr val="555555"/>
                </a:solidFill>
                <a:highlight>
                  <a:schemeClr val="lt1"/>
                </a:highlight>
              </a:rPr>
              <a:t>Create features based on  Sibsp and Partch</a:t>
            </a:r>
            <a:endParaRPr>
              <a:solidFill>
                <a:srgbClr val="555555"/>
              </a:solidFill>
              <a:highlight>
                <a:schemeClr val="lt1"/>
              </a:highlight>
            </a:endParaRPr>
          </a:p>
          <a:p>
            <a:pPr indent="0" lvl="0" marL="0" rtl="0" algn="just">
              <a:spcBef>
                <a:spcPts val="1200"/>
              </a:spcBef>
              <a:spcAft>
                <a:spcPts val="1200"/>
              </a:spcAft>
              <a:buNone/>
            </a:pPr>
            <a:r>
              <a:t/>
            </a:r>
            <a:endParaRPr sz="1450">
              <a:solidFill>
                <a:srgbClr val="555555"/>
              </a:solidFill>
              <a:highlight>
                <a:srgbClr val="FFFFFF"/>
              </a:highlight>
            </a:endParaRPr>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91" name="Google Shape;91;p17"/>
          <p:cNvPicPr preferRelativeResize="0"/>
          <p:nvPr/>
        </p:nvPicPr>
        <p:blipFill>
          <a:blip r:embed="rId3">
            <a:alphaModFix/>
          </a:blip>
          <a:stretch>
            <a:fillRect/>
          </a:stretch>
        </p:blipFill>
        <p:spPr>
          <a:xfrm>
            <a:off x="5569925" y="1182300"/>
            <a:ext cx="2800350" cy="1628775"/>
          </a:xfrm>
          <a:prstGeom prst="rect">
            <a:avLst/>
          </a:prstGeom>
          <a:noFill/>
          <a:ln>
            <a:noFill/>
          </a:ln>
        </p:spPr>
      </p:pic>
      <p:sp>
        <p:nvSpPr>
          <p:cNvPr id="92" name="Google Shape;92;p17"/>
          <p:cNvSpPr txBox="1"/>
          <p:nvPr>
            <p:ph idx="1" type="body"/>
          </p:nvPr>
        </p:nvSpPr>
        <p:spPr>
          <a:xfrm>
            <a:off x="452175" y="1296975"/>
            <a:ext cx="4272300" cy="1054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rgbClr val="555555"/>
                </a:solidFill>
                <a:highlight>
                  <a:srgbClr val="FFFFFF"/>
                </a:highlight>
              </a:rPr>
              <a:t>Current kaggle performance is 0.77. </a:t>
            </a:r>
            <a:endParaRPr>
              <a:solidFill>
                <a:srgbClr val="555555"/>
              </a:solidFill>
              <a:highlight>
                <a:srgbClr val="FFFFFF"/>
              </a:highlight>
            </a:endParaRPr>
          </a:p>
          <a:p>
            <a:pPr indent="0" lvl="0" marL="0" rtl="0" algn="just">
              <a:spcBef>
                <a:spcPts val="1200"/>
              </a:spcBef>
              <a:spcAft>
                <a:spcPts val="0"/>
              </a:spcAft>
              <a:buNone/>
            </a:pPr>
            <a:r>
              <a:rPr lang="en-GB">
                <a:solidFill>
                  <a:srgbClr val="555555"/>
                </a:solidFill>
                <a:highlight>
                  <a:srgbClr val="FFFFFF"/>
                </a:highlight>
              </a:rPr>
              <a:t>Any ideas on how to improve:</a:t>
            </a:r>
            <a:endParaRPr>
              <a:solidFill>
                <a:srgbClr val="555555"/>
              </a:solidFill>
              <a:highlight>
                <a:srgbClr val="FFFFFF"/>
              </a:highlight>
            </a:endParaRPr>
          </a:p>
          <a:p>
            <a:pPr indent="0" lvl="0" marL="0" rtl="0" algn="just">
              <a:spcBef>
                <a:spcPts val="1200"/>
              </a:spcBef>
              <a:spcAft>
                <a:spcPts val="1200"/>
              </a:spcAft>
              <a:buNone/>
            </a:pPr>
            <a:r>
              <a:t/>
            </a:r>
            <a:endParaRPr sz="1450">
              <a:solidFill>
                <a:srgbClr val="555555"/>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More algorithms</a:t>
            </a:r>
            <a:endParaRPr/>
          </a:p>
        </p:txBody>
      </p:sp>
      <p:sp>
        <p:nvSpPr>
          <p:cNvPr id="98" name="Google Shape;98;p18"/>
          <p:cNvSpPr txBox="1"/>
          <p:nvPr>
            <p:ph idx="1" type="body"/>
          </p:nvPr>
        </p:nvSpPr>
        <p:spPr>
          <a:xfrm>
            <a:off x="299775" y="1144575"/>
            <a:ext cx="85206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a:t>Ensemble</a:t>
            </a:r>
            <a:r>
              <a:rPr lang="en-GB"/>
              <a:t> Algorithms</a:t>
            </a:r>
            <a:endParaRPr/>
          </a:p>
          <a:p>
            <a:pPr indent="-298450" lvl="0" marL="457200" rtl="0" algn="l">
              <a:spcBef>
                <a:spcPts val="0"/>
              </a:spcBef>
              <a:spcAft>
                <a:spcPts val="0"/>
              </a:spcAft>
              <a:buSzPts val="1100"/>
              <a:buChar char="●"/>
            </a:pPr>
            <a:r>
              <a:rPr lang="en-GB"/>
              <a:t>Bagging Algorithms</a:t>
            </a:r>
            <a:endParaRPr/>
          </a:p>
          <a:p>
            <a:pPr indent="-298450" lvl="0" marL="457200" rtl="0" algn="l">
              <a:spcBef>
                <a:spcPts val="0"/>
              </a:spcBef>
              <a:spcAft>
                <a:spcPts val="0"/>
              </a:spcAft>
              <a:buSzPts val="1100"/>
              <a:buChar char="●"/>
            </a:pPr>
            <a:r>
              <a:rPr lang="en-GB"/>
              <a:t>Stacking Algorithms</a:t>
            </a:r>
            <a:endParaRPr/>
          </a:p>
          <a:p>
            <a:pPr indent="-298450" lvl="0" marL="457200" rtl="0" algn="l">
              <a:spcBef>
                <a:spcPts val="0"/>
              </a:spcBef>
              <a:spcAft>
                <a:spcPts val="0"/>
              </a:spcAft>
              <a:buSzPts val="1100"/>
              <a:buChar char="●"/>
            </a:pPr>
            <a:r>
              <a:rPr lang="en-GB"/>
              <a:t>Boosting </a:t>
            </a:r>
            <a:r>
              <a:rPr lang="en-GB"/>
              <a:t>Algorithms</a:t>
            </a:r>
            <a:endParaRPr/>
          </a:p>
          <a:p>
            <a:pPr indent="-298450" lvl="0" marL="457200" rtl="0" algn="l">
              <a:spcBef>
                <a:spcPts val="0"/>
              </a:spcBef>
              <a:spcAft>
                <a:spcPts val="0"/>
              </a:spcAft>
              <a:buSzPts val="1100"/>
              <a:buChar char="●"/>
            </a:pPr>
            <a:r>
              <a:rPr lang="en-GB"/>
              <a:t>Random Forest</a:t>
            </a:r>
            <a:endParaRPr/>
          </a:p>
          <a:p>
            <a:pPr indent="-298450" lvl="0" marL="457200" rtl="0" algn="l">
              <a:spcBef>
                <a:spcPts val="0"/>
              </a:spcBef>
              <a:spcAft>
                <a:spcPts val="0"/>
              </a:spcAft>
              <a:buSzPts val="1100"/>
              <a:buChar char="●"/>
            </a:pPr>
            <a:r>
              <a:rPr lang="en-GB"/>
              <a:t>KNN</a:t>
            </a:r>
            <a:endParaRPr/>
          </a:p>
        </p:txBody>
      </p:sp>
      <p:sp>
        <p:nvSpPr>
          <p:cNvPr id="99" name="Google Shape;9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00" name="Google Shape;100;p18"/>
          <p:cNvPicPr preferRelativeResize="0"/>
          <p:nvPr/>
        </p:nvPicPr>
        <p:blipFill>
          <a:blip r:embed="rId3">
            <a:alphaModFix/>
          </a:blip>
          <a:stretch>
            <a:fillRect/>
          </a:stretch>
        </p:blipFill>
        <p:spPr>
          <a:xfrm>
            <a:off x="4821950" y="644262"/>
            <a:ext cx="3910150" cy="3854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Ensemble</a:t>
            </a:r>
            <a:r>
              <a:rPr lang="en-GB"/>
              <a:t> algorithms</a:t>
            </a:r>
            <a:endParaRPr/>
          </a:p>
        </p:txBody>
      </p:sp>
      <p:sp>
        <p:nvSpPr>
          <p:cNvPr id="106" name="Google Shape;106;p19"/>
          <p:cNvSpPr txBox="1"/>
          <p:nvPr>
            <p:ph idx="1" type="body"/>
          </p:nvPr>
        </p:nvSpPr>
        <p:spPr>
          <a:xfrm>
            <a:off x="528375" y="2058975"/>
            <a:ext cx="4272300" cy="1492500"/>
          </a:xfrm>
          <a:prstGeom prst="rect">
            <a:avLst/>
          </a:prstGeom>
        </p:spPr>
        <p:txBody>
          <a:bodyPr anchorCtr="0" anchor="t" bIns="91425" lIns="91425" spcFirstLastPara="1" rIns="91425" wrap="square" tIns="91425">
            <a:normAutofit/>
          </a:bodyPr>
          <a:lstStyle/>
          <a:p>
            <a:pPr indent="0" lvl="0" marL="0" rtl="0" algn="l">
              <a:spcBef>
                <a:spcPts val="0"/>
              </a:spcBef>
              <a:spcAft>
                <a:spcPts val="1400"/>
              </a:spcAft>
              <a:buNone/>
            </a:pPr>
            <a:r>
              <a:rPr b="1" lang="en-GB" sz="1150">
                <a:solidFill>
                  <a:srgbClr val="555555"/>
                </a:solidFill>
                <a:highlight>
                  <a:srgbClr val="FFFFFF"/>
                </a:highlight>
                <a:latin typeface="Helvetica Neue"/>
                <a:ea typeface="Helvetica Neue"/>
                <a:cs typeface="Helvetica Neue"/>
                <a:sym typeface="Helvetica Neue"/>
              </a:rPr>
              <a:t>“ Ensemble learning</a:t>
            </a:r>
            <a:r>
              <a:rPr lang="en-GB" sz="1150">
                <a:solidFill>
                  <a:srgbClr val="555555"/>
                </a:solidFill>
                <a:highlight>
                  <a:srgbClr val="FFFFFF"/>
                </a:highlight>
                <a:latin typeface="Helvetica Neue"/>
                <a:ea typeface="Helvetica Neue"/>
                <a:cs typeface="Helvetica Neue"/>
                <a:sym typeface="Helvetica Neue"/>
              </a:rPr>
              <a:t> is a general meta approach to machine learning that seeks better predictive performance by combining the predictions from multiple models.”  </a:t>
            </a:r>
            <a:r>
              <a:rPr i="1" lang="en-GB" sz="1150">
                <a:solidFill>
                  <a:srgbClr val="555555"/>
                </a:solidFill>
                <a:highlight>
                  <a:srgbClr val="FFFFFF"/>
                </a:highlight>
                <a:latin typeface="Helvetica Neue"/>
                <a:ea typeface="Helvetica Neue"/>
                <a:cs typeface="Helvetica Neue"/>
                <a:sym typeface="Helvetica Neue"/>
              </a:rPr>
              <a:t>machine learning mastery</a:t>
            </a:r>
            <a:endParaRPr i="1" sz="1150">
              <a:solidFill>
                <a:srgbClr val="555555"/>
              </a:solidFill>
              <a:highlight>
                <a:srgbClr val="FFFFFF"/>
              </a:highlight>
              <a:latin typeface="Helvetica Neue"/>
              <a:ea typeface="Helvetica Neue"/>
              <a:cs typeface="Helvetica Neue"/>
              <a:sym typeface="Helvetica Neue"/>
            </a:endParaRPr>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08" name="Google Shape;108;p19"/>
          <p:cNvPicPr preferRelativeResize="0"/>
          <p:nvPr/>
        </p:nvPicPr>
        <p:blipFill>
          <a:blip r:embed="rId3">
            <a:alphaModFix/>
          </a:blip>
          <a:stretch>
            <a:fillRect/>
          </a:stretch>
        </p:blipFill>
        <p:spPr>
          <a:xfrm>
            <a:off x="5079950" y="654963"/>
            <a:ext cx="3485074" cy="383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Bagging Algorithms</a:t>
            </a:r>
            <a:endParaRPr/>
          </a:p>
        </p:txBody>
      </p:sp>
      <p:sp>
        <p:nvSpPr>
          <p:cNvPr id="114" name="Google Shape;114;p20"/>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this kind of strategy, </a:t>
            </a:r>
            <a:r>
              <a:rPr lang="en-GB"/>
              <a:t>usually an unpruned algorithms (for example a decision tree) is applied to different parts of the dataset. Then the result is combined. Usually using a mean. </a:t>
            </a:r>
            <a:endParaRPr/>
          </a:p>
          <a:p>
            <a:pPr indent="0" lvl="0" marL="0" rtl="0" algn="l">
              <a:spcBef>
                <a:spcPts val="1200"/>
              </a:spcBef>
              <a:spcAft>
                <a:spcPts val="0"/>
              </a:spcAft>
              <a:buNone/>
            </a:pPr>
            <a:r>
              <a:rPr lang="en-GB"/>
              <a:t>This kind of method works because by each weak learner is trained with datasets with bigger variance. One important part to note is that the sampling part is done with replacement. </a:t>
            </a:r>
            <a:endParaRPr/>
          </a:p>
          <a:p>
            <a:pPr indent="0" lvl="0" marL="0" rtl="0" algn="l">
              <a:spcBef>
                <a:spcPts val="1200"/>
              </a:spcBef>
              <a:spcAft>
                <a:spcPts val="0"/>
              </a:spcAft>
              <a:buNone/>
            </a:pPr>
            <a:r>
              <a:rPr lang="en-GB"/>
              <a:t>Also, the combine algorithms can change. </a:t>
            </a:r>
            <a:endParaRPr/>
          </a:p>
          <a:p>
            <a:pPr indent="0" lvl="0" marL="0" rtl="0" algn="l">
              <a:spcBef>
                <a:spcPts val="1200"/>
              </a:spcBef>
              <a:spcAft>
                <a:spcPts val="0"/>
              </a:spcAft>
              <a:buNone/>
            </a:pPr>
            <a:r>
              <a:rPr lang="en-GB"/>
              <a:t>Algo:</a:t>
            </a:r>
            <a:endParaRPr/>
          </a:p>
          <a:p>
            <a:pPr indent="-301625" lvl="0" marL="457200" rtl="0" algn="l">
              <a:lnSpc>
                <a:spcPct val="115000"/>
              </a:lnSpc>
              <a:spcBef>
                <a:spcPts val="1200"/>
              </a:spcBef>
              <a:spcAft>
                <a:spcPts val="0"/>
              </a:spcAft>
              <a:buClr>
                <a:srgbClr val="555555"/>
              </a:buClr>
              <a:buSzPts val="1150"/>
              <a:buFont typeface="Helvetica Neue"/>
              <a:buChar char="-"/>
            </a:pPr>
            <a:r>
              <a:rPr lang="en-GB" sz="1150">
                <a:solidFill>
                  <a:srgbClr val="555555"/>
                </a:solidFill>
                <a:highlight>
                  <a:srgbClr val="FFFFFF"/>
                </a:highlight>
                <a:latin typeface="Helvetica Neue"/>
                <a:ea typeface="Helvetica Neue"/>
                <a:cs typeface="Helvetica Neue"/>
                <a:sym typeface="Helvetica Neue"/>
              </a:rPr>
              <a:t>Random Forest</a:t>
            </a:r>
            <a:endParaRPr sz="1150">
              <a:solidFill>
                <a:srgbClr val="555555"/>
              </a:solidFill>
              <a:highlight>
                <a:srgbClr val="FFFFFF"/>
              </a:highlight>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lang="en-GB" sz="1150">
                <a:solidFill>
                  <a:srgbClr val="555555"/>
                </a:solidFill>
                <a:highlight>
                  <a:srgbClr val="FFFFFF"/>
                </a:highlight>
                <a:latin typeface="Helvetica Neue"/>
                <a:ea typeface="Helvetica Neue"/>
                <a:cs typeface="Helvetica Neue"/>
                <a:sym typeface="Helvetica Neue"/>
              </a:rPr>
              <a:t>Bagged Decision Trees </a:t>
            </a:r>
            <a:endParaRPr sz="1150">
              <a:solidFill>
                <a:srgbClr val="555555"/>
              </a:solidFill>
              <a:highlight>
                <a:srgbClr val="FFFFFF"/>
              </a:highlight>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lang="en-GB" sz="1150">
                <a:solidFill>
                  <a:srgbClr val="555555"/>
                </a:solidFill>
                <a:highlight>
                  <a:srgbClr val="FFFFFF"/>
                </a:highlight>
                <a:latin typeface="Helvetica Neue"/>
                <a:ea typeface="Helvetica Neue"/>
                <a:cs typeface="Helvetica Neue"/>
                <a:sym typeface="Helvetica Neue"/>
              </a:rPr>
              <a:t>Extra Trees</a:t>
            </a:r>
            <a:endParaRPr/>
          </a:p>
        </p:txBody>
      </p:sp>
      <p:sp>
        <p:nvSpPr>
          <p:cNvPr id="115" name="Google Shape;11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16" name="Google Shape;116;p20"/>
          <p:cNvPicPr preferRelativeResize="0"/>
          <p:nvPr/>
        </p:nvPicPr>
        <p:blipFill>
          <a:blip r:embed="rId3">
            <a:alphaModFix/>
          </a:blip>
          <a:stretch>
            <a:fillRect/>
          </a:stretch>
        </p:blipFill>
        <p:spPr>
          <a:xfrm>
            <a:off x="5666300" y="759375"/>
            <a:ext cx="3087050" cy="376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Random Forests</a:t>
            </a:r>
            <a:endParaRPr/>
          </a:p>
        </p:txBody>
      </p:sp>
      <p:sp>
        <p:nvSpPr>
          <p:cNvPr id="122" name="Google Shape;122;p21"/>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Implementation using Decision Trees. So most parameters are the same. </a:t>
            </a:r>
            <a:endParaRPr/>
          </a:p>
        </p:txBody>
      </p:sp>
      <p:sp>
        <p:nvSpPr>
          <p:cNvPr id="123" name="Google Shape;12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4" name="Google Shape;124;p21"/>
          <p:cNvSpPr txBox="1"/>
          <p:nvPr/>
        </p:nvSpPr>
        <p:spPr>
          <a:xfrm>
            <a:off x="5564725" y="21440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https://www.youtube.com/watch?v=J4Wdy0Wc_xQ&amp;ab_channel=StatQuestwithJoshStarmer</a:t>
            </a:r>
            <a:endParaRPr/>
          </a:p>
          <a:p>
            <a:pPr indent="0" lvl="0" marL="0" rtl="0" algn="l">
              <a:spcBef>
                <a:spcPts val="0"/>
              </a:spcBef>
              <a:spcAft>
                <a:spcPts val="0"/>
              </a:spcAft>
              <a:buNone/>
            </a:pPr>
            <a:r>
              <a:t/>
            </a:r>
            <a:endParaRPr/>
          </a:p>
        </p:txBody>
      </p:sp>
      <p:pic>
        <p:nvPicPr>
          <p:cNvPr id="125" name="Google Shape;125;p21"/>
          <p:cNvPicPr preferRelativeResize="0"/>
          <p:nvPr/>
        </p:nvPicPr>
        <p:blipFill>
          <a:blip r:embed="rId4">
            <a:alphaModFix/>
          </a:blip>
          <a:stretch>
            <a:fillRect/>
          </a:stretch>
        </p:blipFill>
        <p:spPr>
          <a:xfrm>
            <a:off x="335075" y="2144075"/>
            <a:ext cx="4201700" cy="1640400"/>
          </a:xfrm>
          <a:prstGeom prst="rect">
            <a:avLst/>
          </a:prstGeom>
          <a:noFill/>
          <a:ln>
            <a:noFill/>
          </a:ln>
        </p:spPr>
      </p:pic>
      <p:sp>
        <p:nvSpPr>
          <p:cNvPr id="126" name="Google Shape;126;p21"/>
          <p:cNvSpPr txBox="1"/>
          <p:nvPr>
            <p:ph idx="1" type="body"/>
          </p:nvPr>
        </p:nvSpPr>
        <p:spPr>
          <a:xfrm>
            <a:off x="5564725" y="1182300"/>
            <a:ext cx="2661900" cy="45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Random Forest Explanation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609600"/>
            <a:ext cx="48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Stacking</a:t>
            </a:r>
            <a:r>
              <a:rPr lang="en-GB"/>
              <a:t> Algorithms</a:t>
            </a:r>
            <a:endParaRPr/>
          </a:p>
        </p:txBody>
      </p:sp>
      <p:sp>
        <p:nvSpPr>
          <p:cNvPr id="132" name="Google Shape;132;p22"/>
          <p:cNvSpPr txBox="1"/>
          <p:nvPr>
            <p:ph idx="1" type="body"/>
          </p:nvPr>
        </p:nvSpPr>
        <p:spPr>
          <a:xfrm>
            <a:off x="299775" y="1144575"/>
            <a:ext cx="427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this </a:t>
            </a:r>
            <a:r>
              <a:rPr lang="en-GB"/>
              <a:t>strategy</a:t>
            </a:r>
            <a:r>
              <a:rPr lang="en-GB"/>
              <a:t>, we seek to train different models with the same data. The results are then combined using a new model. This kinda like a more complex voting system. Normally the decision layer is a linear model, but other such as logistic regression can be applied.  </a:t>
            </a:r>
            <a:endParaRPr/>
          </a:p>
          <a:p>
            <a:pPr indent="0" lvl="0" marL="0" rtl="0" algn="l">
              <a:spcBef>
                <a:spcPts val="1200"/>
              </a:spcBef>
              <a:spcAft>
                <a:spcPts val="0"/>
              </a:spcAft>
              <a:buNone/>
            </a:pPr>
            <a:r>
              <a:rPr lang="en-GB"/>
              <a:t>This can be </a:t>
            </a:r>
            <a:r>
              <a:rPr lang="en-GB"/>
              <a:t>extended</a:t>
            </a:r>
            <a:r>
              <a:rPr lang="en-GB"/>
              <a:t> with more layers. </a:t>
            </a:r>
            <a:endParaRPr/>
          </a:p>
          <a:p>
            <a:pPr indent="0" lvl="0" marL="0" rtl="0" algn="l">
              <a:spcBef>
                <a:spcPts val="1200"/>
              </a:spcBef>
              <a:spcAft>
                <a:spcPts val="1200"/>
              </a:spcAft>
              <a:buNone/>
            </a:pPr>
            <a:r>
              <a:rPr lang="en-GB"/>
              <a:t>The all point of this is increase the diversity of learning. So for that is desirable to use as much different as possible algorithms. </a:t>
            </a:r>
            <a:endParaRPr/>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34" name="Google Shape;134;p22"/>
          <p:cNvPicPr preferRelativeResize="0"/>
          <p:nvPr/>
        </p:nvPicPr>
        <p:blipFill>
          <a:blip r:embed="rId3">
            <a:alphaModFix/>
          </a:blip>
          <a:stretch>
            <a:fillRect/>
          </a:stretch>
        </p:blipFill>
        <p:spPr>
          <a:xfrm>
            <a:off x="5001000" y="660700"/>
            <a:ext cx="3721500" cy="40025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DIT-Aulas">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